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Repo Bold" charset="1" panose="02000503040000020004"/>
      <p:regular r:id="rId15"/>
    </p:embeddedFont>
    <p:embeddedFont>
      <p:font typeface="Repo Bold Bold" charset="1" panose="0200050304000002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95.png" Type="http://schemas.openxmlformats.org/officeDocument/2006/relationships/image"/><Relationship Id="rId14" Target="../media/image96.svg" Type="http://schemas.openxmlformats.org/officeDocument/2006/relationships/image"/><Relationship Id="rId15" Target="../media/image97.png" Type="http://schemas.openxmlformats.org/officeDocument/2006/relationships/image"/><Relationship Id="rId16" Target="../media/image98.svg" Type="http://schemas.openxmlformats.org/officeDocument/2006/relationships/image"/><Relationship Id="rId17" Target="../media/image99.png" Type="http://schemas.openxmlformats.org/officeDocument/2006/relationships/image"/><Relationship Id="rId18" Target="../media/image100.png" Type="http://schemas.openxmlformats.org/officeDocument/2006/relationships/image"/><Relationship Id="rId19" Target="../media/image101.svg" Type="http://schemas.openxmlformats.org/officeDocument/2006/relationships/image"/><Relationship Id="rId2" Target="../media/image1.png" Type="http://schemas.openxmlformats.org/officeDocument/2006/relationships/image"/><Relationship Id="rId3" Target="../media/image91.png" Type="http://schemas.openxmlformats.org/officeDocument/2006/relationships/image"/><Relationship Id="rId4" Target="../media/image92.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 Id="rId9" Target="../media/image9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02.png" Type="http://schemas.openxmlformats.org/officeDocument/2006/relationships/image"/><Relationship Id="rId14" Target="../media/image103.png" Type="http://schemas.openxmlformats.org/officeDocument/2006/relationships/image"/><Relationship Id="rId15" Target="../media/image104.svg" Type="http://schemas.openxmlformats.org/officeDocument/2006/relationships/image"/><Relationship Id="rId16" Target="../media/image105.png" Type="http://schemas.openxmlformats.org/officeDocument/2006/relationships/image"/><Relationship Id="rId17" Target="../media/image106.svg" Type="http://schemas.openxmlformats.org/officeDocument/2006/relationships/image"/><Relationship Id="rId18" Target="../media/image107.png" Type="http://schemas.openxmlformats.org/officeDocument/2006/relationships/image"/><Relationship Id="rId19" Target="../media/image108.svg" Type="http://schemas.openxmlformats.org/officeDocument/2006/relationships/image"/><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109.png" Type="http://schemas.openxmlformats.org/officeDocument/2006/relationships/image"/><Relationship Id="rId12" Target="../media/image110.svg" Type="http://schemas.openxmlformats.org/officeDocument/2006/relationships/image"/><Relationship Id="rId13" Target="../media/image111.png" Type="http://schemas.openxmlformats.org/officeDocument/2006/relationships/image"/><Relationship Id="rId14" Target="../media/image112.svg" Type="http://schemas.openxmlformats.org/officeDocument/2006/relationships/image"/><Relationship Id="rId15" Target="../media/image113.png" Type="http://schemas.openxmlformats.org/officeDocument/2006/relationships/image"/><Relationship Id="rId16" Target="../media/image114.svg" Type="http://schemas.openxmlformats.org/officeDocument/2006/relationships/image"/><Relationship Id="rId17" Target="../media/image115.png" Type="http://schemas.openxmlformats.org/officeDocument/2006/relationships/image"/><Relationship Id="rId18" Target="../media/image116.svg" Type="http://schemas.openxmlformats.org/officeDocument/2006/relationships/image"/><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17.png" Type="http://schemas.openxmlformats.org/officeDocument/2006/relationships/image"/><Relationship Id="rId12" Target="../media/image118.png" Type="http://schemas.openxmlformats.org/officeDocument/2006/relationships/image"/><Relationship Id="rId13" Target="../media/image119.svg" Type="http://schemas.openxmlformats.org/officeDocument/2006/relationships/image"/><Relationship Id="rId14" Target="../media/image120.png" Type="http://schemas.openxmlformats.org/officeDocument/2006/relationships/image"/><Relationship Id="rId15" Target="../media/image121.svg" Type="http://schemas.openxmlformats.org/officeDocument/2006/relationships/image"/><Relationship Id="rId2" Target="../media/image1.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11" Target="../media/image67.png" Type="http://schemas.openxmlformats.org/officeDocument/2006/relationships/image"/><Relationship Id="rId12" Target="../media/image68.svg" Type="http://schemas.openxmlformats.org/officeDocument/2006/relationships/image"/><Relationship Id="rId13" Target="../media/image69.png" Type="http://schemas.openxmlformats.org/officeDocument/2006/relationships/image"/><Relationship Id="rId14" Target="../media/image70.svg" Type="http://schemas.openxmlformats.org/officeDocument/2006/relationships/image"/><Relationship Id="rId15" Target="../media/image71.png" Type="http://schemas.openxmlformats.org/officeDocument/2006/relationships/image"/><Relationship Id="rId16" Target="../media/image72.svg" Type="http://schemas.openxmlformats.org/officeDocument/2006/relationships/image"/><Relationship Id="rId17" Target="../media/image122.png" Type="http://schemas.openxmlformats.org/officeDocument/2006/relationships/image"/><Relationship Id="rId18" Target="../media/image123.svg" Type="http://schemas.openxmlformats.org/officeDocument/2006/relationships/image"/><Relationship Id="rId19" Target="../media/image8.png" Type="http://schemas.openxmlformats.org/officeDocument/2006/relationships/image"/><Relationship Id="rId2" Target="../media/image1.png" Type="http://schemas.openxmlformats.org/officeDocument/2006/relationships/image"/><Relationship Id="rId20" Target="../media/image9.svg" Type="http://schemas.openxmlformats.org/officeDocument/2006/relationships/image"/><Relationship Id="rId21" Target="../media/image44.png" Type="http://schemas.openxmlformats.org/officeDocument/2006/relationships/image"/><Relationship Id="rId22" Target="../media/image45.svg" Type="http://schemas.openxmlformats.org/officeDocument/2006/relationships/image"/><Relationship Id="rId23" Target="../media/image124.png" Type="http://schemas.openxmlformats.org/officeDocument/2006/relationships/image"/><Relationship Id="rId24" Target="../media/image125.svg" Type="http://schemas.openxmlformats.org/officeDocument/2006/relationships/image"/><Relationship Id="rId25" Target="../media/image126.png" Type="http://schemas.openxmlformats.org/officeDocument/2006/relationships/image"/><Relationship Id="rId26" Target="../media/image127.svg" Type="http://schemas.openxmlformats.org/officeDocument/2006/relationships/image"/><Relationship Id="rId27" Target="../media/image128.png" Type="http://schemas.openxmlformats.org/officeDocument/2006/relationships/image"/><Relationship Id="rId28" Target="../media/image129.sv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130.png" Type="http://schemas.openxmlformats.org/officeDocument/2006/relationships/image"/><Relationship Id="rId12" Target="../media/image131.png" Type="http://schemas.openxmlformats.org/officeDocument/2006/relationships/image"/><Relationship Id="rId13" Target="../media/image132.svg" Type="http://schemas.openxmlformats.org/officeDocument/2006/relationships/image"/><Relationship Id="rId14" Target="../media/image133.png" Type="http://schemas.openxmlformats.org/officeDocument/2006/relationships/image"/><Relationship Id="rId15" Target="../media/image134.png" Type="http://schemas.openxmlformats.org/officeDocument/2006/relationships/image"/><Relationship Id="rId16" Target="../media/image50.png" Type="http://schemas.openxmlformats.org/officeDocument/2006/relationships/image"/><Relationship Id="rId17" Target="../media/image135.png" Type="http://schemas.openxmlformats.org/officeDocument/2006/relationships/image"/><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1.svg" Type="http://schemas.openxmlformats.org/officeDocument/2006/relationships/image"/><Relationship Id="rId11" Target="../media/image142.png" Type="http://schemas.openxmlformats.org/officeDocument/2006/relationships/image"/><Relationship Id="rId12" Target="../media/image143.png" Type="http://schemas.openxmlformats.org/officeDocument/2006/relationships/image"/><Relationship Id="rId13" Target="../media/image144.png" Type="http://schemas.openxmlformats.org/officeDocument/2006/relationships/image"/><Relationship Id="rId14" Target="../media/image145.png" Type="http://schemas.openxmlformats.org/officeDocument/2006/relationships/image"/><Relationship Id="rId15" Target="../media/image146.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36.png" Type="http://schemas.openxmlformats.org/officeDocument/2006/relationships/image"/><Relationship Id="rId6" Target="../media/image137.svg" Type="http://schemas.openxmlformats.org/officeDocument/2006/relationships/image"/><Relationship Id="rId7" Target="../media/image138.png" Type="http://schemas.openxmlformats.org/officeDocument/2006/relationships/image"/><Relationship Id="rId8" Target="../media/image139.svg" Type="http://schemas.openxmlformats.org/officeDocument/2006/relationships/image"/><Relationship Id="rId9" Target="../media/image14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17" Target="../media/image31.png" Type="http://schemas.openxmlformats.org/officeDocument/2006/relationships/image"/><Relationship Id="rId18" Target="../media/image32.svg" Type="http://schemas.openxmlformats.org/officeDocument/2006/relationships/image"/><Relationship Id="rId19" Target="../media/image33.png" Type="http://schemas.openxmlformats.org/officeDocument/2006/relationships/image"/><Relationship Id="rId2" Target="../media/image1.png" Type="http://schemas.openxmlformats.org/officeDocument/2006/relationships/image"/><Relationship Id="rId20" Target="../media/image34.sv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38.png" Type="http://schemas.openxmlformats.org/officeDocument/2006/relationships/image"/><Relationship Id="rId17" Target="../media/image39.svg" Type="http://schemas.openxmlformats.org/officeDocument/2006/relationships/image"/><Relationship Id="rId18" Target="../media/image40.png" Type="http://schemas.openxmlformats.org/officeDocument/2006/relationships/image"/><Relationship Id="rId19" Target="../media/image41.svg" Type="http://schemas.openxmlformats.org/officeDocument/2006/relationships/image"/><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png" Type="http://schemas.openxmlformats.org/officeDocument/2006/relationships/image"/><Relationship Id="rId13" Target="../media/image52.png" Type="http://schemas.openxmlformats.org/officeDocument/2006/relationships/image"/><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61.png" Type="http://schemas.openxmlformats.org/officeDocument/2006/relationships/image"/><Relationship Id="rId12" Target="../media/image6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2" Target="../media/image1.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11" Target="../media/image67.png" Type="http://schemas.openxmlformats.org/officeDocument/2006/relationships/image"/><Relationship Id="rId12" Target="../media/image68.svg" Type="http://schemas.openxmlformats.org/officeDocument/2006/relationships/image"/><Relationship Id="rId13" Target="../media/image69.png" Type="http://schemas.openxmlformats.org/officeDocument/2006/relationships/image"/><Relationship Id="rId14" Target="../media/image70.svg" Type="http://schemas.openxmlformats.org/officeDocument/2006/relationships/image"/><Relationship Id="rId15" Target="../media/image71.png" Type="http://schemas.openxmlformats.org/officeDocument/2006/relationships/image"/><Relationship Id="rId16" Target="../media/image72.svg" Type="http://schemas.openxmlformats.org/officeDocument/2006/relationships/image"/><Relationship Id="rId17" Target="../media/image8.png" Type="http://schemas.openxmlformats.org/officeDocument/2006/relationships/image"/><Relationship Id="rId18" Target="../media/image9.svg" Type="http://schemas.openxmlformats.org/officeDocument/2006/relationships/image"/><Relationship Id="rId19" Target="../media/image44.png" Type="http://schemas.openxmlformats.org/officeDocument/2006/relationships/image"/><Relationship Id="rId2" Target="../media/image1.png" Type="http://schemas.openxmlformats.org/officeDocument/2006/relationships/image"/><Relationship Id="rId20" Target="../media/image45.svg" Type="http://schemas.openxmlformats.org/officeDocument/2006/relationships/image"/><Relationship Id="rId21" Target="../media/image73.png" Type="http://schemas.openxmlformats.org/officeDocument/2006/relationships/image"/><Relationship Id="rId22" Target="../media/image74.png" Type="http://schemas.openxmlformats.org/officeDocument/2006/relationships/image"/><Relationship Id="rId23" Target="../media/image75.svg" Type="http://schemas.openxmlformats.org/officeDocument/2006/relationships/image"/><Relationship Id="rId24" Target="../media/image76.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77.png" Type="http://schemas.openxmlformats.org/officeDocument/2006/relationships/image"/><Relationship Id="rId12" Target="../media/image78.svg" Type="http://schemas.openxmlformats.org/officeDocument/2006/relationships/image"/><Relationship Id="rId13" Target="../media/image79.png" Type="http://schemas.openxmlformats.org/officeDocument/2006/relationships/image"/><Relationship Id="rId14" Target="../media/image80.png" Type="http://schemas.openxmlformats.org/officeDocument/2006/relationships/image"/><Relationship Id="rId15" Target="../media/image81.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77.png" Type="http://schemas.openxmlformats.org/officeDocument/2006/relationships/image"/><Relationship Id="rId12" Target="../media/image78.svg" Type="http://schemas.openxmlformats.org/officeDocument/2006/relationships/image"/><Relationship Id="rId13" Target="../media/image82.png" Type="http://schemas.openxmlformats.org/officeDocument/2006/relationships/image"/><Relationship Id="rId14" Target="../media/image83.png" Type="http://schemas.openxmlformats.org/officeDocument/2006/relationships/image"/><Relationship Id="rId15" Target="../media/image84.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77.png" Type="http://schemas.openxmlformats.org/officeDocument/2006/relationships/image"/><Relationship Id="rId12" Target="../media/image78.svg" Type="http://schemas.openxmlformats.org/officeDocument/2006/relationships/image"/><Relationship Id="rId13" Target="../media/image85.png" Type="http://schemas.openxmlformats.org/officeDocument/2006/relationships/image"/><Relationship Id="rId14" Target="../media/image86.svg" Type="http://schemas.openxmlformats.org/officeDocument/2006/relationships/image"/><Relationship Id="rId15" Target="../media/image87.png" Type="http://schemas.openxmlformats.org/officeDocument/2006/relationships/image"/><Relationship Id="rId16" Target="../media/image88.svg" Type="http://schemas.openxmlformats.org/officeDocument/2006/relationships/image"/><Relationship Id="rId17" Target="../media/image50.png" Type="http://schemas.openxmlformats.org/officeDocument/2006/relationships/image"/><Relationship Id="rId18" Target="../media/image89.png" Type="http://schemas.openxmlformats.org/officeDocument/2006/relationships/image"/><Relationship Id="rId19" Target="../media/image90.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33642" y="2346166"/>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1242" y="2193766"/>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80600">
            <a:off x="-2095788" y="7351783"/>
            <a:ext cx="6248976" cy="3442617"/>
          </a:xfrm>
          <a:custGeom>
            <a:avLst/>
            <a:gdLst/>
            <a:ahLst/>
            <a:cxnLst/>
            <a:rect r="r" b="b" t="t" l="l"/>
            <a:pathLst>
              <a:path h="3442617" w="6248976">
                <a:moveTo>
                  <a:pt x="0" y="0"/>
                </a:moveTo>
                <a:lnTo>
                  <a:pt x="6248976" y="0"/>
                </a:lnTo>
                <a:lnTo>
                  <a:pt x="6248976" y="3442618"/>
                </a:lnTo>
                <a:lnTo>
                  <a:pt x="0" y="34426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35593">
            <a:off x="13604796" y="-974843"/>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960546" y="2849085"/>
            <a:ext cx="5438226" cy="6224007"/>
          </a:xfrm>
          <a:custGeom>
            <a:avLst/>
            <a:gdLst/>
            <a:ahLst/>
            <a:cxnLst/>
            <a:rect r="r" b="b" t="t" l="l"/>
            <a:pathLst>
              <a:path h="6224007" w="5438226">
                <a:moveTo>
                  <a:pt x="0" y="0"/>
                </a:moveTo>
                <a:lnTo>
                  <a:pt x="5438226" y="0"/>
                </a:lnTo>
                <a:lnTo>
                  <a:pt x="5438226" y="6224007"/>
                </a:lnTo>
                <a:lnTo>
                  <a:pt x="0" y="6224007"/>
                </a:lnTo>
                <a:lnTo>
                  <a:pt x="0" y="0"/>
                </a:lnTo>
                <a:close/>
              </a:path>
            </a:pathLst>
          </a:custGeom>
          <a:blipFill>
            <a:blip r:embed="rId11"/>
            <a:stretch>
              <a:fillRect l="0" t="0" r="0" b="0"/>
            </a:stretch>
          </a:blipFill>
        </p:spPr>
      </p:sp>
      <p:sp>
        <p:nvSpPr>
          <p:cNvPr name="Freeform 8" id="8"/>
          <p:cNvSpPr/>
          <p:nvPr/>
        </p:nvSpPr>
        <p:spPr>
          <a:xfrm flipH="false" flipV="false" rot="0">
            <a:off x="2753205" y="4262376"/>
            <a:ext cx="4809948" cy="577194"/>
          </a:xfrm>
          <a:custGeom>
            <a:avLst/>
            <a:gdLst/>
            <a:ahLst/>
            <a:cxnLst/>
            <a:rect r="r" b="b" t="t" l="l"/>
            <a:pathLst>
              <a:path h="577194" w="4809948">
                <a:moveTo>
                  <a:pt x="0" y="0"/>
                </a:moveTo>
                <a:lnTo>
                  <a:pt x="4809948" y="0"/>
                </a:lnTo>
                <a:lnTo>
                  <a:pt x="4809948" y="577194"/>
                </a:lnTo>
                <a:lnTo>
                  <a:pt x="0" y="5771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30561" y="-505896"/>
            <a:ext cx="2918522" cy="3069192"/>
          </a:xfrm>
          <a:custGeom>
            <a:avLst/>
            <a:gdLst/>
            <a:ahLst/>
            <a:cxnLst/>
            <a:rect r="r" b="b" t="t" l="l"/>
            <a:pathLst>
              <a:path h="3069192" w="2918522">
                <a:moveTo>
                  <a:pt x="0" y="0"/>
                </a:moveTo>
                <a:lnTo>
                  <a:pt x="2918522" y="0"/>
                </a:lnTo>
                <a:lnTo>
                  <a:pt x="2918522" y="3069192"/>
                </a:lnTo>
                <a:lnTo>
                  <a:pt x="0" y="30691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0766544" y="8732936"/>
            <a:ext cx="7315200" cy="1050729"/>
          </a:xfrm>
          <a:custGeom>
            <a:avLst/>
            <a:gdLst/>
            <a:ahLst/>
            <a:cxnLst/>
            <a:rect r="r" b="b" t="t" l="l"/>
            <a:pathLst>
              <a:path h="1050729" w="7315200">
                <a:moveTo>
                  <a:pt x="0" y="0"/>
                </a:moveTo>
                <a:lnTo>
                  <a:pt x="7315200" y="0"/>
                </a:lnTo>
                <a:lnTo>
                  <a:pt x="7315200" y="1050728"/>
                </a:lnTo>
                <a:lnTo>
                  <a:pt x="0" y="105072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5486400" y="-555365"/>
            <a:ext cx="7315200" cy="2553670"/>
          </a:xfrm>
          <a:custGeom>
            <a:avLst/>
            <a:gdLst/>
            <a:ahLst/>
            <a:cxnLst/>
            <a:rect r="r" b="b" t="t" l="l"/>
            <a:pathLst>
              <a:path h="2553670" w="7315200">
                <a:moveTo>
                  <a:pt x="0" y="0"/>
                </a:moveTo>
                <a:lnTo>
                  <a:pt x="7315200" y="0"/>
                </a:lnTo>
                <a:lnTo>
                  <a:pt x="7315200" y="2553670"/>
                </a:lnTo>
                <a:lnTo>
                  <a:pt x="0" y="255367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2" id="12"/>
          <p:cNvSpPr txBox="true"/>
          <p:nvPr/>
        </p:nvSpPr>
        <p:spPr>
          <a:xfrm rot="0">
            <a:off x="2873908" y="5493716"/>
            <a:ext cx="13021143" cy="838945"/>
          </a:xfrm>
          <a:prstGeom prst="rect">
            <a:avLst/>
          </a:prstGeom>
        </p:spPr>
        <p:txBody>
          <a:bodyPr anchor="t" rtlCol="false" tIns="0" lIns="0" bIns="0" rIns="0">
            <a:spAutoFit/>
          </a:bodyPr>
          <a:lstStyle/>
          <a:p>
            <a:pPr marL="0" indent="0" lvl="0">
              <a:lnSpc>
                <a:spcPts val="6783"/>
              </a:lnSpc>
              <a:spcBef>
                <a:spcPct val="0"/>
              </a:spcBef>
            </a:pPr>
            <a:r>
              <a:rPr lang="en-US" sz="4845">
                <a:solidFill>
                  <a:srgbClr val="AF2D2D"/>
                </a:solidFill>
                <a:latin typeface="Repo Bold Bold"/>
              </a:rPr>
              <a:t>Sowbharniya Sathasivam</a:t>
            </a:r>
          </a:p>
        </p:txBody>
      </p:sp>
      <p:sp>
        <p:nvSpPr>
          <p:cNvPr name="TextBox 13" id="13"/>
          <p:cNvSpPr txBox="true"/>
          <p:nvPr/>
        </p:nvSpPr>
        <p:spPr>
          <a:xfrm rot="0">
            <a:off x="2873908" y="6690641"/>
            <a:ext cx="8490450" cy="539215"/>
          </a:xfrm>
          <a:prstGeom prst="rect">
            <a:avLst/>
          </a:prstGeom>
        </p:spPr>
        <p:txBody>
          <a:bodyPr anchor="t" rtlCol="false" tIns="0" lIns="0" bIns="0" rIns="0">
            <a:spAutoFit/>
          </a:bodyPr>
          <a:lstStyle/>
          <a:p>
            <a:pPr>
              <a:lnSpc>
                <a:spcPts val="4404"/>
              </a:lnSpc>
            </a:pPr>
            <a:r>
              <a:rPr lang="en-US" sz="3146" spc="-31">
                <a:solidFill>
                  <a:srgbClr val="AF2D2D"/>
                </a:solidFill>
                <a:latin typeface="DM Sans Bold"/>
              </a:rPr>
              <a:t>Date: 21/09/2023</a:t>
            </a:r>
          </a:p>
        </p:txBody>
      </p:sp>
      <p:sp>
        <p:nvSpPr>
          <p:cNvPr name="TextBox 14" id="14"/>
          <p:cNvSpPr txBox="true"/>
          <p:nvPr/>
        </p:nvSpPr>
        <p:spPr>
          <a:xfrm rot="0">
            <a:off x="2873908" y="2940543"/>
            <a:ext cx="8490450" cy="2202957"/>
          </a:xfrm>
          <a:prstGeom prst="rect">
            <a:avLst/>
          </a:prstGeom>
        </p:spPr>
        <p:txBody>
          <a:bodyPr anchor="t" rtlCol="false" tIns="0" lIns="0" bIns="0" rIns="0">
            <a:spAutoFit/>
          </a:bodyPr>
          <a:lstStyle/>
          <a:p>
            <a:pPr marL="0" indent="0" lvl="0">
              <a:lnSpc>
                <a:spcPts val="17702"/>
              </a:lnSpc>
              <a:spcBef>
                <a:spcPct val="0"/>
              </a:spcBef>
            </a:pPr>
            <a:r>
              <a:rPr lang="en-US" sz="12644">
                <a:solidFill>
                  <a:srgbClr val="000000"/>
                </a:solidFill>
                <a:latin typeface="Repo Bold Bold"/>
              </a:rPr>
              <a:t>Day 1 Task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683888">
            <a:off x="15804645" y="5661472"/>
            <a:ext cx="2909310" cy="6226150"/>
          </a:xfrm>
          <a:custGeom>
            <a:avLst/>
            <a:gdLst/>
            <a:ahLst/>
            <a:cxnLst/>
            <a:rect r="r" b="b" t="t" l="l"/>
            <a:pathLst>
              <a:path h="6226150" w="2909310">
                <a:moveTo>
                  <a:pt x="0" y="0"/>
                </a:moveTo>
                <a:lnTo>
                  <a:pt x="2909310" y="0"/>
                </a:lnTo>
                <a:lnTo>
                  <a:pt x="2909310" y="6226149"/>
                </a:lnTo>
                <a:lnTo>
                  <a:pt x="0" y="6226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333345" y="1096701"/>
            <a:ext cx="7965635" cy="2475186"/>
            <a:chOff x="0" y="0"/>
            <a:chExt cx="3627015" cy="1127034"/>
          </a:xfrm>
        </p:grpSpPr>
        <p:sp>
          <p:nvSpPr>
            <p:cNvPr name="Freeform 5" id="5"/>
            <p:cNvSpPr/>
            <p:nvPr/>
          </p:nvSpPr>
          <p:spPr>
            <a:xfrm flipH="false" flipV="false" rot="0">
              <a:off x="0" y="0"/>
              <a:ext cx="3627015" cy="1127034"/>
            </a:xfrm>
            <a:custGeom>
              <a:avLst/>
              <a:gdLst/>
              <a:ahLst/>
              <a:cxnLst/>
              <a:rect r="r" b="b" t="t" l="l"/>
              <a:pathLst>
                <a:path h="1127034" w="3627015">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grpSp>
        <p:nvGrpSpPr>
          <p:cNvPr name="Group 7" id="7"/>
          <p:cNvGrpSpPr/>
          <p:nvPr/>
        </p:nvGrpSpPr>
        <p:grpSpPr>
          <a:xfrm rot="0">
            <a:off x="1028700" y="3170424"/>
            <a:ext cx="5493957" cy="4345448"/>
            <a:chOff x="0" y="0"/>
            <a:chExt cx="2501579" cy="1978625"/>
          </a:xfrm>
        </p:grpSpPr>
        <p:sp>
          <p:nvSpPr>
            <p:cNvPr name="Freeform 8" id="8"/>
            <p:cNvSpPr/>
            <p:nvPr/>
          </p:nvSpPr>
          <p:spPr>
            <a:xfrm flipH="false" flipV="false" rot="0">
              <a:off x="0" y="0"/>
              <a:ext cx="2501579" cy="1978625"/>
            </a:xfrm>
            <a:custGeom>
              <a:avLst/>
              <a:gdLst/>
              <a:ahLst/>
              <a:cxnLst/>
              <a:rect r="r" b="b" t="t" l="l"/>
              <a:pathLst>
                <a:path h="1978625" w="2501579">
                  <a:moveTo>
                    <a:pt x="47912" y="0"/>
                  </a:moveTo>
                  <a:lnTo>
                    <a:pt x="2453667" y="0"/>
                  </a:lnTo>
                  <a:cubicBezTo>
                    <a:pt x="2480128" y="0"/>
                    <a:pt x="2501579" y="21451"/>
                    <a:pt x="2501579" y="47912"/>
                  </a:cubicBezTo>
                  <a:lnTo>
                    <a:pt x="2501579" y="1930714"/>
                  </a:lnTo>
                  <a:cubicBezTo>
                    <a:pt x="2501579" y="1957175"/>
                    <a:pt x="2480128" y="1978625"/>
                    <a:pt x="2453667" y="1978625"/>
                  </a:cubicBezTo>
                  <a:lnTo>
                    <a:pt x="47912" y="1978625"/>
                  </a:lnTo>
                  <a:cubicBezTo>
                    <a:pt x="21451" y="1978625"/>
                    <a:pt x="0" y="1957175"/>
                    <a:pt x="0" y="1930714"/>
                  </a:cubicBezTo>
                  <a:lnTo>
                    <a:pt x="0" y="47912"/>
                  </a:lnTo>
                  <a:cubicBezTo>
                    <a:pt x="0" y="21451"/>
                    <a:pt x="21451" y="0"/>
                    <a:pt x="4791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10" id="10"/>
          <p:cNvSpPr/>
          <p:nvPr/>
        </p:nvSpPr>
        <p:spPr>
          <a:xfrm flipH="false" flipV="false" rot="0">
            <a:off x="5165191" y="3571887"/>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1166017" y="4077627"/>
            <a:ext cx="5164115" cy="0"/>
          </a:xfrm>
          <a:prstGeom prst="line">
            <a:avLst/>
          </a:prstGeom>
          <a:ln cap="flat" w="38100">
            <a:solidFill>
              <a:srgbClr val="000000"/>
            </a:solidFill>
            <a:prstDash val="solid"/>
            <a:headEnd type="none" len="sm" w="sm"/>
            <a:tailEnd type="none" len="sm" w="sm"/>
          </a:ln>
        </p:spPr>
      </p:sp>
      <p:sp>
        <p:nvSpPr>
          <p:cNvPr name="Freeform 12" id="12"/>
          <p:cNvSpPr/>
          <p:nvPr/>
        </p:nvSpPr>
        <p:spPr>
          <a:xfrm flipH="false" flipV="false" rot="0">
            <a:off x="4382760" y="1603609"/>
            <a:ext cx="2899314" cy="1309640"/>
          </a:xfrm>
          <a:custGeom>
            <a:avLst/>
            <a:gdLst/>
            <a:ahLst/>
            <a:cxnLst/>
            <a:rect r="r" b="b" t="t" l="l"/>
            <a:pathLst>
              <a:path h="1309640" w="2899314">
                <a:moveTo>
                  <a:pt x="0" y="0"/>
                </a:moveTo>
                <a:lnTo>
                  <a:pt x="2899314" y="0"/>
                </a:lnTo>
                <a:lnTo>
                  <a:pt x="2899314" y="1309640"/>
                </a:lnTo>
                <a:lnTo>
                  <a:pt x="0" y="13096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true" rot="0">
            <a:off x="4171825" y="7658747"/>
            <a:ext cx="2899314" cy="1309640"/>
          </a:xfrm>
          <a:custGeom>
            <a:avLst/>
            <a:gdLst/>
            <a:ahLst/>
            <a:cxnLst/>
            <a:rect r="r" b="b" t="t" l="l"/>
            <a:pathLst>
              <a:path h="1309640" w="2899314">
                <a:moveTo>
                  <a:pt x="0" y="1309640"/>
                </a:moveTo>
                <a:lnTo>
                  <a:pt x="2899314" y="1309640"/>
                </a:lnTo>
                <a:lnTo>
                  <a:pt x="2899314" y="0"/>
                </a:lnTo>
                <a:lnTo>
                  <a:pt x="0" y="0"/>
                </a:lnTo>
                <a:lnTo>
                  <a:pt x="0" y="130964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7333345" y="4058577"/>
            <a:ext cx="7965635" cy="2475186"/>
            <a:chOff x="0" y="0"/>
            <a:chExt cx="3627015" cy="1127034"/>
          </a:xfrm>
        </p:grpSpPr>
        <p:sp>
          <p:nvSpPr>
            <p:cNvPr name="Freeform 15" id="15"/>
            <p:cNvSpPr/>
            <p:nvPr/>
          </p:nvSpPr>
          <p:spPr>
            <a:xfrm flipH="false" flipV="false" rot="0">
              <a:off x="0" y="0"/>
              <a:ext cx="3627015" cy="1127034"/>
            </a:xfrm>
            <a:custGeom>
              <a:avLst/>
              <a:gdLst/>
              <a:ahLst/>
              <a:cxnLst/>
              <a:rect r="r" b="b" t="t" l="l"/>
              <a:pathLst>
                <a:path h="1127034" w="3627015">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name="TextBox 16" id="16"/>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grpSp>
        <p:nvGrpSpPr>
          <p:cNvPr name="Group 17" id="17"/>
          <p:cNvGrpSpPr/>
          <p:nvPr/>
        </p:nvGrpSpPr>
        <p:grpSpPr>
          <a:xfrm rot="0">
            <a:off x="7333345" y="7019538"/>
            <a:ext cx="7965635" cy="2475186"/>
            <a:chOff x="0" y="0"/>
            <a:chExt cx="3627015" cy="1127034"/>
          </a:xfrm>
        </p:grpSpPr>
        <p:sp>
          <p:nvSpPr>
            <p:cNvPr name="Freeform 18" id="18"/>
            <p:cNvSpPr/>
            <p:nvPr/>
          </p:nvSpPr>
          <p:spPr>
            <a:xfrm flipH="false" flipV="false" rot="0">
              <a:off x="0" y="0"/>
              <a:ext cx="3627015" cy="1127034"/>
            </a:xfrm>
            <a:custGeom>
              <a:avLst/>
              <a:gdLst/>
              <a:ahLst/>
              <a:cxnLst/>
              <a:rect r="r" b="b" t="t" l="l"/>
              <a:pathLst>
                <a:path h="1127034" w="3627015">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name="TextBox 19" id="19"/>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20" id="20"/>
          <p:cNvSpPr/>
          <p:nvPr/>
        </p:nvSpPr>
        <p:spPr>
          <a:xfrm flipH="false" flipV="false" rot="0">
            <a:off x="6077773" y="4987988"/>
            <a:ext cx="1556866" cy="710320"/>
          </a:xfrm>
          <a:custGeom>
            <a:avLst/>
            <a:gdLst/>
            <a:ahLst/>
            <a:cxnLst/>
            <a:rect r="r" b="b" t="t" l="l"/>
            <a:pathLst>
              <a:path h="710320" w="1556866">
                <a:moveTo>
                  <a:pt x="0" y="0"/>
                </a:moveTo>
                <a:lnTo>
                  <a:pt x="1556866" y="0"/>
                </a:lnTo>
                <a:lnTo>
                  <a:pt x="1556866" y="710320"/>
                </a:lnTo>
                <a:lnTo>
                  <a:pt x="0" y="7103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6343506" y="-685341"/>
            <a:ext cx="3664013" cy="3564086"/>
          </a:xfrm>
          <a:custGeom>
            <a:avLst/>
            <a:gdLst/>
            <a:ahLst/>
            <a:cxnLst/>
            <a:rect r="r" b="b" t="t" l="l"/>
            <a:pathLst>
              <a:path h="3564086" w="3664013">
                <a:moveTo>
                  <a:pt x="0" y="0"/>
                </a:moveTo>
                <a:lnTo>
                  <a:pt x="3664013" y="0"/>
                </a:lnTo>
                <a:lnTo>
                  <a:pt x="3664013" y="3564085"/>
                </a:lnTo>
                <a:lnTo>
                  <a:pt x="0" y="35640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16739028" y="8507004"/>
            <a:ext cx="1040545" cy="1502592"/>
          </a:xfrm>
          <a:custGeom>
            <a:avLst/>
            <a:gdLst/>
            <a:ahLst/>
            <a:cxnLst/>
            <a:rect r="r" b="b" t="t" l="l"/>
            <a:pathLst>
              <a:path h="1502592" w="1040545">
                <a:moveTo>
                  <a:pt x="0" y="0"/>
                </a:moveTo>
                <a:lnTo>
                  <a:pt x="1040544" y="0"/>
                </a:lnTo>
                <a:lnTo>
                  <a:pt x="1040544" y="1502592"/>
                </a:lnTo>
                <a:lnTo>
                  <a:pt x="0" y="150259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0">
            <a:off x="631865" y="595962"/>
            <a:ext cx="1064729" cy="1738332"/>
          </a:xfrm>
          <a:custGeom>
            <a:avLst/>
            <a:gdLst/>
            <a:ahLst/>
            <a:cxnLst/>
            <a:rect r="r" b="b" t="t" l="l"/>
            <a:pathLst>
              <a:path h="1738332" w="1064729">
                <a:moveTo>
                  <a:pt x="0" y="0"/>
                </a:moveTo>
                <a:lnTo>
                  <a:pt x="1064729" y="0"/>
                </a:lnTo>
                <a:lnTo>
                  <a:pt x="1064729" y="1738332"/>
                </a:lnTo>
                <a:lnTo>
                  <a:pt x="0" y="1738332"/>
                </a:lnTo>
                <a:lnTo>
                  <a:pt x="0" y="0"/>
                </a:lnTo>
                <a:close/>
              </a:path>
            </a:pathLst>
          </a:custGeom>
          <a:blipFill>
            <a:blip r:embed="rId17"/>
            <a:stretch>
              <a:fillRect l="0" t="0" r="0" b="0"/>
            </a:stretch>
          </a:blipFill>
        </p:spPr>
      </p:sp>
      <p:sp>
        <p:nvSpPr>
          <p:cNvPr name="Freeform 25" id="25"/>
          <p:cNvSpPr/>
          <p:nvPr/>
        </p:nvSpPr>
        <p:spPr>
          <a:xfrm flipH="false" flipV="false" rot="0">
            <a:off x="248769" y="8104866"/>
            <a:ext cx="1830922" cy="1904730"/>
          </a:xfrm>
          <a:custGeom>
            <a:avLst/>
            <a:gdLst/>
            <a:ahLst/>
            <a:cxnLst/>
            <a:rect r="r" b="b" t="t" l="l"/>
            <a:pathLst>
              <a:path h="1904730" w="1830922">
                <a:moveTo>
                  <a:pt x="0" y="0"/>
                </a:moveTo>
                <a:lnTo>
                  <a:pt x="1830921" y="0"/>
                </a:lnTo>
                <a:lnTo>
                  <a:pt x="1830921" y="1904730"/>
                </a:lnTo>
                <a:lnTo>
                  <a:pt x="0" y="19047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6" id="26"/>
          <p:cNvSpPr txBox="true"/>
          <p:nvPr/>
        </p:nvSpPr>
        <p:spPr>
          <a:xfrm rot="0">
            <a:off x="1595760" y="5075448"/>
            <a:ext cx="4482013" cy="1871101"/>
          </a:xfrm>
          <a:prstGeom prst="rect">
            <a:avLst/>
          </a:prstGeom>
        </p:spPr>
        <p:txBody>
          <a:bodyPr anchor="t" rtlCol="false" tIns="0" lIns="0" bIns="0" rIns="0">
            <a:spAutoFit/>
          </a:bodyPr>
          <a:lstStyle/>
          <a:p>
            <a:pPr marL="0" indent="0" lvl="0">
              <a:lnSpc>
                <a:spcPts val="2481"/>
              </a:lnSpc>
              <a:spcBef>
                <a:spcPct val="0"/>
              </a:spcBef>
            </a:pPr>
            <a:r>
              <a:rPr lang="en-US" sz="1772" spc="-17">
                <a:solidFill>
                  <a:srgbClr val="000000"/>
                </a:solidFill>
                <a:latin typeface="DM Sans"/>
              </a:rPr>
              <a:t>HTTP/2's multiplexing capability is </a:t>
            </a:r>
            <a:r>
              <a:rPr lang="en-US" sz="1772" spc="-17">
                <a:solidFill>
                  <a:srgbClr val="000000"/>
                </a:solidFill>
                <a:latin typeface="DM Sans"/>
              </a:rPr>
              <a:t>a game-changer in connection management compared to HTTP/1.1. It eliminates the need for multiple connections per resource, reduces latency, and improves overall performance.</a:t>
            </a:r>
          </a:p>
        </p:txBody>
      </p:sp>
      <p:sp>
        <p:nvSpPr>
          <p:cNvPr name="TextBox 27" id="27"/>
          <p:cNvSpPr txBox="true"/>
          <p:nvPr/>
        </p:nvSpPr>
        <p:spPr>
          <a:xfrm rot="0">
            <a:off x="1202991" y="4136964"/>
            <a:ext cx="4418492" cy="821996"/>
          </a:xfrm>
          <a:prstGeom prst="rect">
            <a:avLst/>
          </a:prstGeom>
        </p:spPr>
        <p:txBody>
          <a:bodyPr anchor="t" rtlCol="false" tIns="0" lIns="0" bIns="0" rIns="0">
            <a:spAutoFit/>
          </a:bodyPr>
          <a:lstStyle/>
          <a:p>
            <a:pPr algn="l" marL="0" indent="0" lvl="0">
              <a:lnSpc>
                <a:spcPts val="6668"/>
              </a:lnSpc>
              <a:spcBef>
                <a:spcPct val="0"/>
              </a:spcBef>
            </a:pPr>
            <a:r>
              <a:rPr lang="en-US" sz="4762">
                <a:solidFill>
                  <a:srgbClr val="000000"/>
                </a:solidFill>
                <a:latin typeface="Repo Bold Bold"/>
              </a:rPr>
              <a:t>Conclusion</a:t>
            </a:r>
          </a:p>
        </p:txBody>
      </p:sp>
      <p:sp>
        <p:nvSpPr>
          <p:cNvPr name="TextBox 28" id="28"/>
          <p:cNvSpPr txBox="true"/>
          <p:nvPr/>
        </p:nvSpPr>
        <p:spPr>
          <a:xfrm rot="0">
            <a:off x="7634639" y="1472789"/>
            <a:ext cx="7221254" cy="1672506"/>
          </a:xfrm>
          <a:prstGeom prst="rect">
            <a:avLst/>
          </a:prstGeom>
        </p:spPr>
        <p:txBody>
          <a:bodyPr anchor="t" rtlCol="false" tIns="0" lIns="0" bIns="0" rIns="0">
            <a:spAutoFit/>
          </a:bodyPr>
          <a:lstStyle/>
          <a:p>
            <a:pPr>
              <a:lnSpc>
                <a:spcPts val="2654"/>
              </a:lnSpc>
            </a:pPr>
            <a:r>
              <a:rPr lang="en-US" sz="1895" spc="-18">
                <a:solidFill>
                  <a:srgbClr val="000000"/>
                </a:solidFill>
                <a:latin typeface="DM Sans Italics"/>
              </a:rPr>
              <a:t>The ability to prioritize and proactively push resources further</a:t>
            </a:r>
          </a:p>
          <a:p>
            <a:pPr marL="0" indent="0" lvl="0">
              <a:lnSpc>
                <a:spcPts val="2654"/>
              </a:lnSpc>
              <a:spcBef>
                <a:spcPct val="0"/>
              </a:spcBef>
            </a:pPr>
            <a:r>
              <a:rPr lang="en-US" sz="1895" spc="-18">
                <a:solidFill>
                  <a:srgbClr val="000000"/>
                </a:solidFill>
                <a:latin typeface="DM Sans Italics"/>
              </a:rPr>
              <a:t>enhances the user experience. While HTTP/1.1 is still widely used, HTTP/2's superior connection management capabilities make it a compelling choice for modern web applications aiming to deliver faster and more efficient experiences to users.</a:t>
            </a:r>
          </a:p>
        </p:txBody>
      </p:sp>
      <p:sp>
        <p:nvSpPr>
          <p:cNvPr name="TextBox 29" id="29"/>
          <p:cNvSpPr txBox="true"/>
          <p:nvPr/>
        </p:nvSpPr>
        <p:spPr>
          <a:xfrm rot="0">
            <a:off x="7634639" y="4532044"/>
            <a:ext cx="7221254" cy="1584109"/>
          </a:xfrm>
          <a:prstGeom prst="rect">
            <a:avLst/>
          </a:prstGeom>
        </p:spPr>
        <p:txBody>
          <a:bodyPr anchor="t" rtlCol="false" tIns="0" lIns="0" bIns="0" rIns="0">
            <a:spAutoFit/>
          </a:bodyPr>
          <a:lstStyle/>
          <a:p>
            <a:pPr marL="0" indent="0" lvl="0">
              <a:lnSpc>
                <a:spcPts val="2510"/>
              </a:lnSpc>
              <a:spcBef>
                <a:spcPct val="0"/>
              </a:spcBef>
            </a:pPr>
            <a:r>
              <a:rPr lang="en-US" sz="1793" spc="-17">
                <a:solidFill>
                  <a:srgbClr val="000000"/>
                </a:solidFill>
                <a:latin typeface="DM Sans Italics"/>
              </a:rPr>
              <a:t>HTTP/1.1 remains a relevant and practical choice, especially for </a:t>
            </a:r>
            <a:r>
              <a:rPr lang="en-US" sz="1793" spc="-17">
                <a:solidFill>
                  <a:srgbClr val="000000"/>
                </a:solidFill>
                <a:latin typeface="DM Sans Italics"/>
              </a:rPr>
              <a:t>compatibility with older systems and ease of deployment and management. However, it does have limitations in terms of performance and efficiency, especially when compared to the more modern HTTP/2 protocol.</a:t>
            </a:r>
          </a:p>
        </p:txBody>
      </p:sp>
      <p:sp>
        <p:nvSpPr>
          <p:cNvPr name="TextBox 30" id="30"/>
          <p:cNvSpPr txBox="true"/>
          <p:nvPr/>
        </p:nvSpPr>
        <p:spPr>
          <a:xfrm rot="0">
            <a:off x="7807045" y="7742920"/>
            <a:ext cx="6876442" cy="990323"/>
          </a:xfrm>
          <a:prstGeom prst="rect">
            <a:avLst/>
          </a:prstGeom>
        </p:spPr>
        <p:txBody>
          <a:bodyPr anchor="t" rtlCol="false" tIns="0" lIns="0" bIns="0" rIns="0">
            <a:spAutoFit/>
          </a:bodyPr>
          <a:lstStyle/>
          <a:p>
            <a:pPr marL="0" indent="0" lvl="0">
              <a:lnSpc>
                <a:spcPts val="2640"/>
              </a:lnSpc>
              <a:spcBef>
                <a:spcPct val="0"/>
              </a:spcBef>
            </a:pPr>
            <a:r>
              <a:rPr lang="en-US" sz="1885" spc="-18">
                <a:solidFill>
                  <a:srgbClr val="000000"/>
                </a:solidFill>
                <a:latin typeface="DM Sans Italics"/>
              </a:rPr>
              <a:t>The choice between HTTP/1.1 and HTTP/2 </a:t>
            </a:r>
            <a:r>
              <a:rPr lang="en-US" sz="1885" spc="-18">
                <a:solidFill>
                  <a:srgbClr val="000000"/>
                </a:solidFill>
                <a:latin typeface="DM Sans Italics"/>
              </a:rPr>
              <a:t>should be made based on the specific needs and constraints of our web projects and the performance goals we want to achieve.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025626" y="2068747"/>
            <a:ext cx="10236748" cy="6321192"/>
          </a:xfrm>
          <a:custGeom>
            <a:avLst/>
            <a:gdLst/>
            <a:ahLst/>
            <a:cxnLst/>
            <a:rect r="r" b="b" t="t" l="l"/>
            <a:pathLst>
              <a:path h="6321192" w="10236748">
                <a:moveTo>
                  <a:pt x="0" y="0"/>
                </a:moveTo>
                <a:lnTo>
                  <a:pt x="10236748" y="0"/>
                </a:lnTo>
                <a:lnTo>
                  <a:pt x="10236748" y="6321192"/>
                </a:lnTo>
                <a:lnTo>
                  <a:pt x="0" y="6321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07267" y="4620470"/>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90613" y="8732936"/>
            <a:ext cx="7315200" cy="1050729"/>
          </a:xfrm>
          <a:custGeom>
            <a:avLst/>
            <a:gdLst/>
            <a:ahLst/>
            <a:cxnLst/>
            <a:rect r="r" b="b" t="t" l="l"/>
            <a:pathLst>
              <a:path h="1050729" w="7315200">
                <a:moveTo>
                  <a:pt x="0" y="0"/>
                </a:moveTo>
                <a:lnTo>
                  <a:pt x="7315200" y="0"/>
                </a:lnTo>
                <a:lnTo>
                  <a:pt x="7315200" y="1050728"/>
                </a:lnTo>
                <a:lnTo>
                  <a:pt x="0" y="10507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90613" y="615501"/>
            <a:ext cx="2794703" cy="1453245"/>
          </a:xfrm>
          <a:custGeom>
            <a:avLst/>
            <a:gdLst/>
            <a:ahLst/>
            <a:cxnLst/>
            <a:rect r="r" b="b" t="t" l="l"/>
            <a:pathLst>
              <a:path h="1453245" w="2794703">
                <a:moveTo>
                  <a:pt x="0" y="0"/>
                </a:moveTo>
                <a:lnTo>
                  <a:pt x="2794702" y="0"/>
                </a:lnTo>
                <a:lnTo>
                  <a:pt x="2794702" y="1453246"/>
                </a:lnTo>
                <a:lnTo>
                  <a:pt x="0" y="1453246"/>
                </a:lnTo>
                <a:lnTo>
                  <a:pt x="0" y="0"/>
                </a:lnTo>
                <a:close/>
              </a:path>
            </a:pathLst>
          </a:custGeom>
          <a:blipFill>
            <a:blip r:embed="rId13"/>
            <a:stretch>
              <a:fillRect l="0" t="0" r="0" b="0"/>
            </a:stretch>
          </a:blipFill>
        </p:spPr>
      </p:sp>
      <p:sp>
        <p:nvSpPr>
          <p:cNvPr name="Freeform 10" id="10"/>
          <p:cNvSpPr/>
          <p:nvPr/>
        </p:nvSpPr>
        <p:spPr>
          <a:xfrm flipH="false" flipV="false" rot="0">
            <a:off x="14447426" y="615501"/>
            <a:ext cx="3523959" cy="1986231"/>
          </a:xfrm>
          <a:custGeom>
            <a:avLst/>
            <a:gdLst/>
            <a:ahLst/>
            <a:cxnLst/>
            <a:rect r="r" b="b" t="t" l="l"/>
            <a:pathLst>
              <a:path h="1986231" w="3523959">
                <a:moveTo>
                  <a:pt x="0" y="0"/>
                </a:moveTo>
                <a:lnTo>
                  <a:pt x="3523959" y="0"/>
                </a:lnTo>
                <a:lnTo>
                  <a:pt x="3523959" y="1986232"/>
                </a:lnTo>
                <a:lnTo>
                  <a:pt x="0" y="19862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523502" y="6103290"/>
            <a:ext cx="4368153" cy="4114800"/>
          </a:xfrm>
          <a:custGeom>
            <a:avLst/>
            <a:gdLst/>
            <a:ahLst/>
            <a:cxnLst/>
            <a:rect r="r" b="b" t="t" l="l"/>
            <a:pathLst>
              <a:path h="4114800" w="4368153">
                <a:moveTo>
                  <a:pt x="0" y="0"/>
                </a:moveTo>
                <a:lnTo>
                  <a:pt x="4368153" y="0"/>
                </a:lnTo>
                <a:lnTo>
                  <a:pt x="436815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5654252" y="6971277"/>
            <a:ext cx="2009562" cy="2378826"/>
          </a:xfrm>
          <a:custGeom>
            <a:avLst/>
            <a:gdLst/>
            <a:ahLst/>
            <a:cxnLst/>
            <a:rect r="r" b="b" t="t" l="l"/>
            <a:pathLst>
              <a:path h="2378826" w="2009562">
                <a:moveTo>
                  <a:pt x="0" y="0"/>
                </a:moveTo>
                <a:lnTo>
                  <a:pt x="2009562" y="0"/>
                </a:lnTo>
                <a:lnTo>
                  <a:pt x="2009562" y="2378826"/>
                </a:lnTo>
                <a:lnTo>
                  <a:pt x="0" y="237882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3" id="13"/>
          <p:cNvSpPr txBox="true"/>
          <p:nvPr/>
        </p:nvSpPr>
        <p:spPr>
          <a:xfrm rot="0">
            <a:off x="6623101" y="4414299"/>
            <a:ext cx="5890749" cy="1688992"/>
          </a:xfrm>
          <a:prstGeom prst="rect">
            <a:avLst/>
          </a:prstGeom>
        </p:spPr>
        <p:txBody>
          <a:bodyPr anchor="t" rtlCol="false" tIns="0" lIns="0" bIns="0" rIns="0">
            <a:spAutoFit/>
          </a:bodyPr>
          <a:lstStyle/>
          <a:p>
            <a:pPr algn="ctr" marL="0" indent="0" lvl="0">
              <a:lnSpc>
                <a:spcPts val="4555"/>
              </a:lnSpc>
              <a:spcBef>
                <a:spcPct val="0"/>
              </a:spcBef>
            </a:pPr>
            <a:r>
              <a:rPr lang="en-US" sz="3254" spc="-32">
                <a:solidFill>
                  <a:srgbClr val="000000"/>
                </a:solidFill>
                <a:latin typeface="DM Sans Bold"/>
              </a:rPr>
              <a:t>Blog about Objects and Internal Representation in JavaScript</a:t>
            </a:r>
          </a:p>
        </p:txBody>
      </p:sp>
      <p:sp>
        <p:nvSpPr>
          <p:cNvPr name="TextBox 14" id="14"/>
          <p:cNvSpPr txBox="true"/>
          <p:nvPr/>
        </p:nvSpPr>
        <p:spPr>
          <a:xfrm rot="0">
            <a:off x="5753618" y="4638730"/>
            <a:ext cx="584224" cy="590612"/>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8623" y="2579641"/>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69239" y="1028700"/>
            <a:ext cx="9043516" cy="8229600"/>
          </a:xfrm>
          <a:custGeom>
            <a:avLst/>
            <a:gdLst/>
            <a:ahLst/>
            <a:cxnLst/>
            <a:rect r="r" b="b" t="t" l="l"/>
            <a:pathLst>
              <a:path h="8229600" w="9043516">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8174348">
            <a:off x="-3201505" y="-569052"/>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309987" y="6642390"/>
            <a:ext cx="7079226" cy="4114800"/>
          </a:xfrm>
          <a:custGeom>
            <a:avLst/>
            <a:gdLst/>
            <a:ahLst/>
            <a:cxnLst/>
            <a:rect r="r" b="b" t="t" l="l"/>
            <a:pathLst>
              <a:path h="4114800" w="7079226">
                <a:moveTo>
                  <a:pt x="0" y="0"/>
                </a:moveTo>
                <a:lnTo>
                  <a:pt x="7079226" y="0"/>
                </a:lnTo>
                <a:lnTo>
                  <a:pt x="707922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4644244" y="-297298"/>
            <a:ext cx="3928883" cy="2651996"/>
          </a:xfrm>
          <a:custGeom>
            <a:avLst/>
            <a:gdLst/>
            <a:ahLst/>
            <a:cxnLst/>
            <a:rect r="r" b="b" t="t" l="l"/>
            <a:pathLst>
              <a:path h="2651996" w="3928883">
                <a:moveTo>
                  <a:pt x="0" y="0"/>
                </a:moveTo>
                <a:lnTo>
                  <a:pt x="3928883" y="0"/>
                </a:lnTo>
                <a:lnTo>
                  <a:pt x="3928883" y="2651996"/>
                </a:lnTo>
                <a:lnTo>
                  <a:pt x="0" y="26519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5691327" y="5749805"/>
            <a:ext cx="3170475" cy="5082927"/>
          </a:xfrm>
          <a:custGeom>
            <a:avLst/>
            <a:gdLst/>
            <a:ahLst/>
            <a:cxnLst/>
            <a:rect r="r" b="b" t="t" l="l"/>
            <a:pathLst>
              <a:path h="5082927" w="3170475">
                <a:moveTo>
                  <a:pt x="0" y="0"/>
                </a:moveTo>
                <a:lnTo>
                  <a:pt x="3170476" y="0"/>
                </a:lnTo>
                <a:lnTo>
                  <a:pt x="3170476" y="5082927"/>
                </a:lnTo>
                <a:lnTo>
                  <a:pt x="0" y="508292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486286" y="2936695"/>
            <a:ext cx="3282952" cy="3381318"/>
          </a:xfrm>
          <a:custGeom>
            <a:avLst/>
            <a:gdLst/>
            <a:ahLst/>
            <a:cxnLst/>
            <a:rect r="r" b="b" t="t" l="l"/>
            <a:pathLst>
              <a:path h="3381318" w="3282952">
                <a:moveTo>
                  <a:pt x="0" y="0"/>
                </a:moveTo>
                <a:lnTo>
                  <a:pt x="3282953" y="0"/>
                </a:lnTo>
                <a:lnTo>
                  <a:pt x="3282953" y="3381318"/>
                </a:lnTo>
                <a:lnTo>
                  <a:pt x="0" y="338131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1" id="11"/>
          <p:cNvSpPr txBox="true"/>
          <p:nvPr/>
        </p:nvSpPr>
        <p:spPr>
          <a:xfrm rot="0">
            <a:off x="5428341" y="3564403"/>
            <a:ext cx="7725311" cy="896404"/>
          </a:xfrm>
          <a:prstGeom prst="rect">
            <a:avLst/>
          </a:prstGeom>
        </p:spPr>
        <p:txBody>
          <a:bodyPr anchor="t" rtlCol="false" tIns="0" lIns="0" bIns="0" rIns="0">
            <a:spAutoFit/>
          </a:bodyPr>
          <a:lstStyle/>
          <a:p>
            <a:pPr algn="ctr">
              <a:lnSpc>
                <a:spcPts val="3616"/>
              </a:lnSpc>
            </a:pPr>
            <a:r>
              <a:rPr lang="en-US" sz="2583" spc="-25">
                <a:solidFill>
                  <a:srgbClr val="07A289"/>
                </a:solidFill>
                <a:latin typeface="DM Sans Bold"/>
              </a:rPr>
              <a:t>One of the fundamental data types in</a:t>
            </a:r>
          </a:p>
          <a:p>
            <a:pPr algn="ctr" marL="0" indent="0" lvl="0">
              <a:lnSpc>
                <a:spcPts val="3616"/>
              </a:lnSpc>
              <a:spcBef>
                <a:spcPct val="0"/>
              </a:spcBef>
            </a:pPr>
            <a:r>
              <a:rPr lang="en-US" sz="2583" spc="-25">
                <a:solidFill>
                  <a:srgbClr val="07A289"/>
                </a:solidFill>
                <a:latin typeface="DM Sans Bold"/>
              </a:rPr>
              <a:t>JavaScript.</a:t>
            </a:r>
          </a:p>
        </p:txBody>
      </p:sp>
      <p:sp>
        <p:nvSpPr>
          <p:cNvPr name="TextBox 12" id="12"/>
          <p:cNvSpPr txBox="true"/>
          <p:nvPr/>
        </p:nvSpPr>
        <p:spPr>
          <a:xfrm rot="0">
            <a:off x="5462770" y="1965129"/>
            <a:ext cx="7885181" cy="1095673"/>
          </a:xfrm>
          <a:prstGeom prst="rect">
            <a:avLst/>
          </a:prstGeom>
        </p:spPr>
        <p:txBody>
          <a:bodyPr anchor="t" rtlCol="false" tIns="0" lIns="0" bIns="0" rIns="0">
            <a:spAutoFit/>
          </a:bodyPr>
          <a:lstStyle/>
          <a:p>
            <a:pPr algn="ctr" marL="0" indent="0" lvl="0">
              <a:lnSpc>
                <a:spcPts val="8908"/>
              </a:lnSpc>
              <a:spcBef>
                <a:spcPct val="0"/>
              </a:spcBef>
            </a:pPr>
            <a:r>
              <a:rPr lang="en-US" sz="6363">
                <a:solidFill>
                  <a:srgbClr val="000000"/>
                </a:solidFill>
                <a:latin typeface="Repo Bold Bold"/>
              </a:rPr>
              <a:t>Objects</a:t>
            </a:r>
          </a:p>
        </p:txBody>
      </p:sp>
      <p:sp>
        <p:nvSpPr>
          <p:cNvPr name="TextBox 13" id="13"/>
          <p:cNvSpPr txBox="true"/>
          <p:nvPr/>
        </p:nvSpPr>
        <p:spPr>
          <a:xfrm rot="0">
            <a:off x="5462770" y="4964408"/>
            <a:ext cx="7725311" cy="1353604"/>
          </a:xfrm>
          <a:prstGeom prst="rect">
            <a:avLst/>
          </a:prstGeom>
        </p:spPr>
        <p:txBody>
          <a:bodyPr anchor="t" rtlCol="false" tIns="0" lIns="0" bIns="0" rIns="0">
            <a:spAutoFit/>
          </a:bodyPr>
          <a:lstStyle/>
          <a:p>
            <a:pPr algn="ctr">
              <a:lnSpc>
                <a:spcPts val="3616"/>
              </a:lnSpc>
            </a:pPr>
            <a:r>
              <a:rPr lang="en-US" sz="2583" spc="-25">
                <a:solidFill>
                  <a:srgbClr val="07A289"/>
                </a:solidFill>
                <a:latin typeface="DM Sans Bold"/>
              </a:rPr>
              <a:t>Objects are used to store and organize data,</a:t>
            </a:r>
          </a:p>
          <a:p>
            <a:pPr algn="ctr">
              <a:lnSpc>
                <a:spcPts val="3616"/>
              </a:lnSpc>
            </a:pPr>
            <a:r>
              <a:rPr lang="en-US" sz="2583" spc="-25">
                <a:solidFill>
                  <a:srgbClr val="07A289"/>
                </a:solidFill>
                <a:latin typeface="DM Sans Bold"/>
              </a:rPr>
              <a:t>and they play a pivotal role in the language's</a:t>
            </a:r>
          </a:p>
          <a:p>
            <a:pPr algn="ctr" marL="0" indent="0" lvl="0">
              <a:lnSpc>
                <a:spcPts val="3616"/>
              </a:lnSpc>
              <a:spcBef>
                <a:spcPct val="0"/>
              </a:spcBef>
            </a:pPr>
            <a:r>
              <a:rPr lang="en-US" sz="2583" spc="-25">
                <a:solidFill>
                  <a:srgbClr val="07A289"/>
                </a:solidFill>
                <a:latin typeface="DM Sans Bold"/>
              </a:rPr>
              <a:t>dynamic and flexible nature.</a:t>
            </a:r>
          </a:p>
        </p:txBody>
      </p:sp>
      <p:sp>
        <p:nvSpPr>
          <p:cNvPr name="TextBox 14" id="14"/>
          <p:cNvSpPr txBox="true"/>
          <p:nvPr/>
        </p:nvSpPr>
        <p:spPr>
          <a:xfrm rot="0">
            <a:off x="5622640" y="6888986"/>
            <a:ext cx="7725311" cy="1810804"/>
          </a:xfrm>
          <a:prstGeom prst="rect">
            <a:avLst/>
          </a:prstGeom>
        </p:spPr>
        <p:txBody>
          <a:bodyPr anchor="t" rtlCol="false" tIns="0" lIns="0" bIns="0" rIns="0">
            <a:spAutoFit/>
          </a:bodyPr>
          <a:lstStyle/>
          <a:p>
            <a:pPr algn="ctr">
              <a:lnSpc>
                <a:spcPts val="3616"/>
              </a:lnSpc>
            </a:pPr>
            <a:r>
              <a:rPr lang="en-US" sz="2583" spc="-25">
                <a:solidFill>
                  <a:srgbClr val="07A289"/>
                </a:solidFill>
                <a:latin typeface="DM Sans Bold"/>
              </a:rPr>
              <a:t>Object is a collection of key-value pairs,</a:t>
            </a:r>
          </a:p>
          <a:p>
            <a:pPr algn="ctr">
              <a:lnSpc>
                <a:spcPts val="3616"/>
              </a:lnSpc>
            </a:pPr>
            <a:r>
              <a:rPr lang="en-US" sz="2583" spc="-25">
                <a:solidFill>
                  <a:srgbClr val="07A289"/>
                </a:solidFill>
                <a:latin typeface="DM Sans Bold"/>
              </a:rPr>
              <a:t>where keys are also known as properties, and</a:t>
            </a:r>
          </a:p>
          <a:p>
            <a:pPr algn="ctr">
              <a:lnSpc>
                <a:spcPts val="3616"/>
              </a:lnSpc>
            </a:pPr>
            <a:r>
              <a:rPr lang="en-US" sz="2583" spc="-25">
                <a:solidFill>
                  <a:srgbClr val="07A289"/>
                </a:solidFill>
                <a:latin typeface="DM Sans Bold"/>
              </a:rPr>
              <a:t>values can be of various data types, including</a:t>
            </a:r>
          </a:p>
          <a:p>
            <a:pPr algn="ctr" marL="0" indent="0" lvl="0">
              <a:lnSpc>
                <a:spcPts val="3616"/>
              </a:lnSpc>
              <a:spcBef>
                <a:spcPct val="0"/>
              </a:spcBef>
            </a:pPr>
            <a:r>
              <a:rPr lang="en-US" sz="2583" spc="-25">
                <a:solidFill>
                  <a:srgbClr val="07A289"/>
                </a:solidFill>
                <a:latin typeface="DM Sans Bold"/>
              </a:rPr>
              <a:t>other objects.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8100000">
            <a:off x="-2183004" y="-116698"/>
            <a:ext cx="7820097" cy="4308162"/>
          </a:xfrm>
          <a:custGeom>
            <a:avLst/>
            <a:gdLst/>
            <a:ahLst/>
            <a:cxnLst/>
            <a:rect r="r" b="b" t="t" l="l"/>
            <a:pathLst>
              <a:path h="4308162" w="7820097">
                <a:moveTo>
                  <a:pt x="0" y="0"/>
                </a:moveTo>
                <a:lnTo>
                  <a:pt x="7820096" y="0"/>
                </a:lnTo>
                <a:lnTo>
                  <a:pt x="7820096" y="4308162"/>
                </a:lnTo>
                <a:lnTo>
                  <a:pt x="0" y="430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660245" y="1028700"/>
            <a:ext cx="11624773" cy="8229600"/>
            <a:chOff x="0" y="0"/>
            <a:chExt cx="5293141" cy="3747207"/>
          </a:xfrm>
        </p:grpSpPr>
        <p:sp>
          <p:nvSpPr>
            <p:cNvPr name="Freeform 5" id="5"/>
            <p:cNvSpPr/>
            <p:nvPr/>
          </p:nvSpPr>
          <p:spPr>
            <a:xfrm flipH="false" flipV="false" rot="0">
              <a:off x="0" y="0"/>
              <a:ext cx="5293141" cy="3747207"/>
            </a:xfrm>
            <a:custGeom>
              <a:avLst/>
              <a:gdLst/>
              <a:ahLst/>
              <a:cxnLst/>
              <a:rect r="r" b="b" t="t" l="l"/>
              <a:pathLst>
                <a:path h="3747207" w="5293141">
                  <a:moveTo>
                    <a:pt x="22643" y="0"/>
                  </a:moveTo>
                  <a:lnTo>
                    <a:pt x="5270498" y="0"/>
                  </a:lnTo>
                  <a:cubicBezTo>
                    <a:pt x="5283004" y="0"/>
                    <a:pt x="5293141" y="10138"/>
                    <a:pt x="5293141" y="22643"/>
                  </a:cubicBezTo>
                  <a:lnTo>
                    <a:pt x="5293141" y="3724564"/>
                  </a:lnTo>
                  <a:cubicBezTo>
                    <a:pt x="5293141" y="3737070"/>
                    <a:pt x="5283004" y="3747207"/>
                    <a:pt x="5270498" y="3747207"/>
                  </a:cubicBezTo>
                  <a:lnTo>
                    <a:pt x="22643" y="3747207"/>
                  </a:lnTo>
                  <a:cubicBezTo>
                    <a:pt x="10138" y="3747207"/>
                    <a:pt x="0" y="3737070"/>
                    <a:pt x="0" y="3724564"/>
                  </a:cubicBezTo>
                  <a:lnTo>
                    <a:pt x="0" y="22643"/>
                  </a:lnTo>
                  <a:cubicBezTo>
                    <a:pt x="0" y="10138"/>
                    <a:pt x="10138" y="0"/>
                    <a:pt x="22643"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grpSp>
        <p:nvGrpSpPr>
          <p:cNvPr name="Group 7" id="7"/>
          <p:cNvGrpSpPr/>
          <p:nvPr/>
        </p:nvGrpSpPr>
        <p:grpSpPr>
          <a:xfrm rot="0">
            <a:off x="1247643" y="2037383"/>
            <a:ext cx="5456124" cy="1700931"/>
            <a:chOff x="0" y="0"/>
            <a:chExt cx="1962273" cy="611733"/>
          </a:xfrm>
        </p:grpSpPr>
        <p:sp>
          <p:nvSpPr>
            <p:cNvPr name="Freeform 8" id="8"/>
            <p:cNvSpPr/>
            <p:nvPr/>
          </p:nvSpPr>
          <p:spPr>
            <a:xfrm flipH="false" flipV="false" rot="0">
              <a:off x="0" y="0"/>
              <a:ext cx="1962273" cy="611733"/>
            </a:xfrm>
            <a:custGeom>
              <a:avLst/>
              <a:gdLst/>
              <a:ahLst/>
              <a:cxnLst/>
              <a:rect r="r" b="b" t="t" l="l"/>
              <a:pathLst>
                <a:path h="611733" w="196227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10" id="10"/>
          <p:cNvSpPr/>
          <p:nvPr/>
        </p:nvSpPr>
        <p:spPr>
          <a:xfrm flipH="false" flipV="false" rot="0">
            <a:off x="957797" y="4050661"/>
            <a:ext cx="6035818" cy="3727118"/>
          </a:xfrm>
          <a:custGeom>
            <a:avLst/>
            <a:gdLst/>
            <a:ahLst/>
            <a:cxnLst/>
            <a:rect r="r" b="b" t="t" l="l"/>
            <a:pathLst>
              <a:path h="3727118" w="6035818">
                <a:moveTo>
                  <a:pt x="0" y="0"/>
                </a:moveTo>
                <a:lnTo>
                  <a:pt x="6035818" y="0"/>
                </a:lnTo>
                <a:lnTo>
                  <a:pt x="6035818" y="3727118"/>
                </a:lnTo>
                <a:lnTo>
                  <a:pt x="0" y="3727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870058" y="1413269"/>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2533475">
            <a:off x="14640608" y="8018200"/>
            <a:ext cx="3896408" cy="2146567"/>
          </a:xfrm>
          <a:custGeom>
            <a:avLst/>
            <a:gdLst/>
            <a:ahLst/>
            <a:cxnLst/>
            <a:rect r="r" b="b" t="t" l="l"/>
            <a:pathLst>
              <a:path h="2146567" w="3896408">
                <a:moveTo>
                  <a:pt x="0" y="0"/>
                </a:moveTo>
                <a:lnTo>
                  <a:pt x="3896408" y="0"/>
                </a:lnTo>
                <a:lnTo>
                  <a:pt x="3896408" y="2146567"/>
                </a:lnTo>
                <a:lnTo>
                  <a:pt x="0" y="21465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81598" y="7586260"/>
            <a:ext cx="2842042" cy="3344080"/>
          </a:xfrm>
          <a:custGeom>
            <a:avLst/>
            <a:gdLst/>
            <a:ahLst/>
            <a:cxnLst/>
            <a:rect r="r" b="b" t="t" l="l"/>
            <a:pathLst>
              <a:path h="3344080" w="2842042">
                <a:moveTo>
                  <a:pt x="0" y="0"/>
                </a:moveTo>
                <a:lnTo>
                  <a:pt x="2842042" y="0"/>
                </a:lnTo>
                <a:lnTo>
                  <a:pt x="2842042" y="3344080"/>
                </a:lnTo>
                <a:lnTo>
                  <a:pt x="0" y="3344080"/>
                </a:lnTo>
                <a:lnTo>
                  <a:pt x="0" y="0"/>
                </a:lnTo>
                <a:close/>
              </a:path>
            </a:pathLst>
          </a:custGeom>
          <a:blipFill>
            <a:blip r:embed="rId11"/>
            <a:stretch>
              <a:fillRect l="0" t="0" r="0" b="0"/>
            </a:stretch>
          </a:blipFill>
        </p:spPr>
      </p:sp>
      <p:sp>
        <p:nvSpPr>
          <p:cNvPr name="Freeform 14" id="14"/>
          <p:cNvSpPr/>
          <p:nvPr/>
        </p:nvSpPr>
        <p:spPr>
          <a:xfrm flipH="false" flipV="false" rot="0">
            <a:off x="7566804" y="3292186"/>
            <a:ext cx="8492420" cy="5244069"/>
          </a:xfrm>
          <a:custGeom>
            <a:avLst/>
            <a:gdLst/>
            <a:ahLst/>
            <a:cxnLst/>
            <a:rect r="r" b="b" t="t" l="l"/>
            <a:pathLst>
              <a:path h="5244069" w="8492420">
                <a:moveTo>
                  <a:pt x="0" y="0"/>
                </a:moveTo>
                <a:lnTo>
                  <a:pt x="8492420" y="0"/>
                </a:lnTo>
                <a:lnTo>
                  <a:pt x="8492420" y="5244069"/>
                </a:lnTo>
                <a:lnTo>
                  <a:pt x="0" y="52440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5870058" y="1381935"/>
            <a:ext cx="2648711" cy="2668726"/>
          </a:xfrm>
          <a:custGeom>
            <a:avLst/>
            <a:gdLst/>
            <a:ahLst/>
            <a:cxnLst/>
            <a:rect r="r" b="b" t="t" l="l"/>
            <a:pathLst>
              <a:path h="2668726" w="2648711">
                <a:moveTo>
                  <a:pt x="0" y="0"/>
                </a:moveTo>
                <a:lnTo>
                  <a:pt x="2648710" y="0"/>
                </a:lnTo>
                <a:lnTo>
                  <a:pt x="2648710" y="2668726"/>
                </a:lnTo>
                <a:lnTo>
                  <a:pt x="0" y="26687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1463046" y="2145700"/>
            <a:ext cx="5025319" cy="1171239"/>
          </a:xfrm>
          <a:prstGeom prst="rect">
            <a:avLst/>
          </a:prstGeom>
        </p:spPr>
        <p:txBody>
          <a:bodyPr anchor="t" rtlCol="false" tIns="0" lIns="0" bIns="0" rIns="0">
            <a:spAutoFit/>
          </a:bodyPr>
          <a:lstStyle/>
          <a:p>
            <a:pPr algn="ctr" marL="0" indent="0" lvl="0">
              <a:lnSpc>
                <a:spcPts val="9468"/>
              </a:lnSpc>
              <a:spcBef>
                <a:spcPct val="0"/>
              </a:spcBef>
            </a:pPr>
            <a:r>
              <a:rPr lang="en-US" sz="6763">
                <a:solidFill>
                  <a:srgbClr val="000000"/>
                </a:solidFill>
                <a:latin typeface="Repo Bold Bold"/>
              </a:rPr>
              <a:t>Objects</a:t>
            </a:r>
          </a:p>
        </p:txBody>
      </p:sp>
      <p:sp>
        <p:nvSpPr>
          <p:cNvPr name="TextBox 17" id="17"/>
          <p:cNvSpPr txBox="true"/>
          <p:nvPr/>
        </p:nvSpPr>
        <p:spPr>
          <a:xfrm rot="0">
            <a:off x="6895852" y="1441617"/>
            <a:ext cx="8663823" cy="1446714"/>
          </a:xfrm>
          <a:prstGeom prst="rect">
            <a:avLst/>
          </a:prstGeom>
        </p:spPr>
        <p:txBody>
          <a:bodyPr anchor="t" rtlCol="false" tIns="0" lIns="0" bIns="0" rIns="0">
            <a:spAutoFit/>
          </a:bodyPr>
          <a:lstStyle/>
          <a:p>
            <a:pPr>
              <a:lnSpc>
                <a:spcPts val="5834"/>
              </a:lnSpc>
              <a:spcBef>
                <a:spcPct val="0"/>
              </a:spcBef>
            </a:pPr>
            <a:r>
              <a:rPr lang="en-US" sz="4167">
                <a:solidFill>
                  <a:srgbClr val="000000"/>
                </a:solidFill>
                <a:latin typeface="DM Sans Bold"/>
              </a:rPr>
              <a:t>Here's a simple example of </a:t>
            </a:r>
            <a:r>
              <a:rPr lang="en-US" sz="4167">
                <a:solidFill>
                  <a:srgbClr val="000000"/>
                </a:solidFill>
                <a:latin typeface="DM Sans Bold"/>
              </a:rPr>
              <a:t>an object in JavaScript:</a:t>
            </a:r>
          </a:p>
        </p:txBody>
      </p:sp>
      <p:sp>
        <p:nvSpPr>
          <p:cNvPr name="TextBox 18" id="18"/>
          <p:cNvSpPr txBox="true"/>
          <p:nvPr/>
        </p:nvSpPr>
        <p:spPr>
          <a:xfrm rot="0">
            <a:off x="8373659" y="4122674"/>
            <a:ext cx="6051188" cy="3655105"/>
          </a:xfrm>
          <a:prstGeom prst="rect">
            <a:avLst/>
          </a:prstGeom>
        </p:spPr>
        <p:txBody>
          <a:bodyPr anchor="t" rtlCol="false" tIns="0" lIns="0" bIns="0" rIns="0">
            <a:spAutoFit/>
          </a:bodyPr>
          <a:lstStyle/>
          <a:p>
            <a:pPr>
              <a:lnSpc>
                <a:spcPts val="4196"/>
              </a:lnSpc>
            </a:pPr>
            <a:r>
              <a:rPr lang="en-US" sz="2997" spc="-29">
                <a:solidFill>
                  <a:srgbClr val="00ADE6"/>
                </a:solidFill>
                <a:latin typeface="DM Sans Italics"/>
              </a:rPr>
              <a:t>var</a:t>
            </a:r>
            <a:r>
              <a:rPr lang="en-US" sz="2997" spc="-29">
                <a:solidFill>
                  <a:srgbClr val="000000"/>
                </a:solidFill>
                <a:latin typeface="DM Sans Italics"/>
              </a:rPr>
              <a:t> Student = {</a:t>
            </a:r>
          </a:p>
          <a:p>
            <a:pPr>
              <a:lnSpc>
                <a:spcPts val="4196"/>
              </a:lnSpc>
            </a:pPr>
            <a:r>
              <a:rPr lang="en-US" sz="2997" spc="-29">
                <a:solidFill>
                  <a:srgbClr val="000000"/>
                </a:solidFill>
                <a:latin typeface="DM Sans Italics"/>
              </a:rPr>
              <a:t>FirstName: "Sowbharniya",</a:t>
            </a:r>
          </a:p>
          <a:p>
            <a:pPr>
              <a:lnSpc>
                <a:spcPts val="4196"/>
              </a:lnSpc>
            </a:pPr>
            <a:r>
              <a:rPr lang="en-US" sz="2997" spc="-29">
                <a:solidFill>
                  <a:srgbClr val="000000"/>
                </a:solidFill>
                <a:latin typeface="DM Sans Italics"/>
              </a:rPr>
              <a:t>LastName: "Sathasivam",</a:t>
            </a:r>
          </a:p>
          <a:p>
            <a:pPr>
              <a:lnSpc>
                <a:spcPts val="4196"/>
              </a:lnSpc>
            </a:pPr>
            <a:r>
              <a:rPr lang="en-US" sz="2997" spc="-29">
                <a:solidFill>
                  <a:srgbClr val="000000"/>
                </a:solidFill>
                <a:latin typeface="DM Sans Italics"/>
              </a:rPr>
              <a:t>Age: 23,</a:t>
            </a:r>
          </a:p>
          <a:p>
            <a:pPr>
              <a:lnSpc>
                <a:spcPts val="4196"/>
              </a:lnSpc>
            </a:pPr>
            <a:r>
              <a:rPr lang="en-US" sz="2997" spc="-29">
                <a:solidFill>
                  <a:srgbClr val="000000"/>
                </a:solidFill>
                <a:latin typeface="DM Sans Italics"/>
              </a:rPr>
              <a:t>Address: “Bhavani, Erode”,</a:t>
            </a:r>
          </a:p>
          <a:p>
            <a:pPr>
              <a:lnSpc>
                <a:spcPts val="4196"/>
              </a:lnSpc>
            </a:pPr>
            <a:r>
              <a:rPr lang="en-US" sz="2997" spc="-29">
                <a:solidFill>
                  <a:srgbClr val="000000"/>
                </a:solidFill>
                <a:latin typeface="DM Sans Italics"/>
              </a:rPr>
              <a:t>};</a:t>
            </a:r>
          </a:p>
          <a:p>
            <a:pPr marL="0" indent="0" lvl="0">
              <a:lnSpc>
                <a:spcPts val="4196"/>
              </a:lnSpc>
              <a:spcBef>
                <a:spcPct val="0"/>
              </a:spcBef>
            </a:pPr>
            <a:r>
              <a:rPr lang="en-US" sz="2997" spc="-29">
                <a:solidFill>
                  <a:srgbClr val="00ADE6"/>
                </a:solidFill>
                <a:latin typeface="DM Sans Italics"/>
              </a:rPr>
              <a:t>console.log</a:t>
            </a:r>
            <a:r>
              <a:rPr lang="en-US" sz="2997" spc="-29">
                <a:solidFill>
                  <a:srgbClr val="000000"/>
                </a:solidFill>
                <a:latin typeface="DM Sans Italics"/>
              </a:rPr>
              <a:t>(Student);</a:t>
            </a:r>
          </a:p>
        </p:txBody>
      </p:sp>
      <p:sp>
        <p:nvSpPr>
          <p:cNvPr name="TextBox 19" id="19"/>
          <p:cNvSpPr txBox="true"/>
          <p:nvPr/>
        </p:nvSpPr>
        <p:spPr>
          <a:xfrm rot="0">
            <a:off x="1595045" y="4916723"/>
            <a:ext cx="4761321" cy="2184325"/>
          </a:xfrm>
          <a:prstGeom prst="rect">
            <a:avLst/>
          </a:prstGeom>
        </p:spPr>
        <p:txBody>
          <a:bodyPr anchor="t" rtlCol="false" tIns="0" lIns="0" bIns="0" rIns="0">
            <a:spAutoFit/>
          </a:bodyPr>
          <a:lstStyle/>
          <a:p>
            <a:pPr marL="0" indent="0" lvl="0">
              <a:lnSpc>
                <a:spcPts val="3504"/>
              </a:lnSpc>
              <a:spcBef>
                <a:spcPct val="0"/>
              </a:spcBef>
            </a:pPr>
            <a:r>
              <a:rPr lang="en-US" sz="2502" spc="-25">
                <a:solidFill>
                  <a:srgbClr val="000000"/>
                </a:solidFill>
                <a:latin typeface="DM Sans Italics"/>
              </a:rPr>
              <a:t>They can store information </a:t>
            </a:r>
            <a:r>
              <a:rPr lang="en-US" sz="2502" spc="-25">
                <a:solidFill>
                  <a:srgbClr val="000000"/>
                </a:solidFill>
                <a:latin typeface="DM Sans Italics"/>
              </a:rPr>
              <a:t>about real-world entities, such as users, products, or any other data that can be organized into properties and values.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4160970"/>
            <a:ext cx="5060685" cy="4605223"/>
          </a:xfrm>
          <a:custGeom>
            <a:avLst/>
            <a:gdLst/>
            <a:ahLst/>
            <a:cxnLst/>
            <a:rect r="r" b="b" t="t" l="l"/>
            <a:pathLst>
              <a:path h="4605223" w="5060685">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85250" y="5037922"/>
            <a:ext cx="8716094" cy="5689232"/>
          </a:xfrm>
          <a:custGeom>
            <a:avLst/>
            <a:gdLst/>
            <a:ahLst/>
            <a:cxnLst/>
            <a:rect r="r" b="b" t="t" l="l"/>
            <a:pathLst>
              <a:path h="5689232" w="8716094">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613658" y="4164621"/>
            <a:ext cx="5060685" cy="4605223"/>
          </a:xfrm>
          <a:custGeom>
            <a:avLst/>
            <a:gdLst/>
            <a:ahLst/>
            <a:cxnLst/>
            <a:rect r="r" b="b" t="t" l="l"/>
            <a:pathLst>
              <a:path h="4605223" w="5060685">
                <a:moveTo>
                  <a:pt x="0" y="0"/>
                </a:moveTo>
                <a:lnTo>
                  <a:pt x="5060684" y="0"/>
                </a:lnTo>
                <a:lnTo>
                  <a:pt x="5060684" y="4605224"/>
                </a:lnTo>
                <a:lnTo>
                  <a:pt x="0" y="4605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198615" y="4160970"/>
            <a:ext cx="5060685" cy="4605223"/>
          </a:xfrm>
          <a:custGeom>
            <a:avLst/>
            <a:gdLst/>
            <a:ahLst/>
            <a:cxnLst/>
            <a:rect r="r" b="b" t="t" l="l"/>
            <a:pathLst>
              <a:path h="4605223" w="5060685">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615357" y="1263707"/>
            <a:ext cx="5060685" cy="1910409"/>
          </a:xfrm>
          <a:custGeom>
            <a:avLst/>
            <a:gdLst/>
            <a:ahLst/>
            <a:cxnLst/>
            <a:rect r="r" b="b" t="t" l="l"/>
            <a:pathLst>
              <a:path h="1910409" w="5060685">
                <a:moveTo>
                  <a:pt x="0" y="0"/>
                </a:moveTo>
                <a:lnTo>
                  <a:pt x="5060684" y="0"/>
                </a:lnTo>
                <a:lnTo>
                  <a:pt x="5060684" y="1910408"/>
                </a:lnTo>
                <a:lnTo>
                  <a:pt x="0" y="1910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true" rot="7499656">
            <a:off x="4123323" y="2326829"/>
            <a:ext cx="2397621" cy="1083022"/>
          </a:xfrm>
          <a:custGeom>
            <a:avLst/>
            <a:gdLst/>
            <a:ahLst/>
            <a:cxnLst/>
            <a:rect r="r" b="b" t="t" l="l"/>
            <a:pathLst>
              <a:path h="1083022" w="2397621">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593490" y="7342076"/>
            <a:ext cx="1040792" cy="1080924"/>
          </a:xfrm>
          <a:custGeom>
            <a:avLst/>
            <a:gdLst/>
            <a:ahLst/>
            <a:cxnLst/>
            <a:rect r="r" b="b" t="t" l="l"/>
            <a:pathLst>
              <a:path h="1080924" w="1040792">
                <a:moveTo>
                  <a:pt x="0" y="0"/>
                </a:moveTo>
                <a:lnTo>
                  <a:pt x="1040792" y="0"/>
                </a:lnTo>
                <a:lnTo>
                  <a:pt x="1040792" y="1080924"/>
                </a:lnTo>
                <a:lnTo>
                  <a:pt x="0" y="10809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0595336" y="4686174"/>
            <a:ext cx="840865" cy="1080924"/>
          </a:xfrm>
          <a:custGeom>
            <a:avLst/>
            <a:gdLst/>
            <a:ahLst/>
            <a:cxnLst/>
            <a:rect r="r" b="b" t="t" l="l"/>
            <a:pathLst>
              <a:path h="1080924" w="840865">
                <a:moveTo>
                  <a:pt x="0" y="0"/>
                </a:moveTo>
                <a:lnTo>
                  <a:pt x="840865" y="0"/>
                </a:lnTo>
                <a:lnTo>
                  <a:pt x="840865" y="1080924"/>
                </a:lnTo>
                <a:lnTo>
                  <a:pt x="0" y="10809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6167497" y="4843148"/>
            <a:ext cx="877165" cy="1129240"/>
          </a:xfrm>
          <a:custGeom>
            <a:avLst/>
            <a:gdLst/>
            <a:ahLst/>
            <a:cxnLst/>
            <a:rect r="r" b="b" t="t" l="l"/>
            <a:pathLst>
              <a:path h="1129240" w="877165">
                <a:moveTo>
                  <a:pt x="0" y="0"/>
                </a:moveTo>
                <a:lnTo>
                  <a:pt x="877165" y="0"/>
                </a:lnTo>
                <a:lnTo>
                  <a:pt x="877165" y="1129240"/>
                </a:lnTo>
                <a:lnTo>
                  <a:pt x="0" y="11292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true" flipV="true" rot="-7473391">
            <a:off x="11765115" y="2328655"/>
            <a:ext cx="2397621" cy="1083022"/>
          </a:xfrm>
          <a:custGeom>
            <a:avLst/>
            <a:gdLst/>
            <a:ahLst/>
            <a:cxnLst/>
            <a:rect r="r" b="b" t="t" l="l"/>
            <a:pathLst>
              <a:path h="1083022" w="2397621">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8446158">
            <a:off x="7416559" y="3338099"/>
            <a:ext cx="2069356" cy="1178230"/>
          </a:xfrm>
          <a:custGeom>
            <a:avLst/>
            <a:gdLst/>
            <a:ahLst/>
            <a:cxnLst/>
            <a:rect r="r" b="b" t="t" l="l"/>
            <a:pathLst>
              <a:path h="1178230" w="2069356">
                <a:moveTo>
                  <a:pt x="0" y="0"/>
                </a:moveTo>
                <a:lnTo>
                  <a:pt x="2069356" y="0"/>
                </a:lnTo>
                <a:lnTo>
                  <a:pt x="2069356" y="1178229"/>
                </a:lnTo>
                <a:lnTo>
                  <a:pt x="0" y="11782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7282648">
            <a:off x="-1792404" y="516566"/>
            <a:ext cx="5115649" cy="2818257"/>
          </a:xfrm>
          <a:custGeom>
            <a:avLst/>
            <a:gdLst/>
            <a:ahLst/>
            <a:cxnLst/>
            <a:rect r="r" b="b" t="t" l="l"/>
            <a:pathLst>
              <a:path h="2818257" w="5115649">
                <a:moveTo>
                  <a:pt x="0" y="0"/>
                </a:moveTo>
                <a:lnTo>
                  <a:pt x="5115649" y="0"/>
                </a:lnTo>
                <a:lnTo>
                  <a:pt x="5115649" y="2818257"/>
                </a:lnTo>
                <a:lnTo>
                  <a:pt x="0" y="281825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15895616" y="8945111"/>
            <a:ext cx="2966186" cy="2885291"/>
          </a:xfrm>
          <a:custGeom>
            <a:avLst/>
            <a:gdLst/>
            <a:ahLst/>
            <a:cxnLst/>
            <a:rect r="r" b="b" t="t" l="l"/>
            <a:pathLst>
              <a:path h="2885291" w="2966186">
                <a:moveTo>
                  <a:pt x="0" y="0"/>
                </a:moveTo>
                <a:lnTo>
                  <a:pt x="2966187" y="0"/>
                </a:lnTo>
                <a:lnTo>
                  <a:pt x="2966187" y="2885290"/>
                </a:lnTo>
                <a:lnTo>
                  <a:pt x="0" y="288529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0">
            <a:off x="-530340" y="-481690"/>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1753394">
            <a:off x="14937421" y="-562500"/>
            <a:ext cx="2460151" cy="2691496"/>
          </a:xfrm>
          <a:custGeom>
            <a:avLst/>
            <a:gdLst/>
            <a:ahLst/>
            <a:cxnLst/>
            <a:rect r="r" b="b" t="t" l="l"/>
            <a:pathLst>
              <a:path h="2691496" w="2460151">
                <a:moveTo>
                  <a:pt x="0" y="0"/>
                </a:moveTo>
                <a:lnTo>
                  <a:pt x="2460152" y="0"/>
                </a:lnTo>
                <a:lnTo>
                  <a:pt x="2460152" y="2691496"/>
                </a:lnTo>
                <a:lnTo>
                  <a:pt x="0" y="269149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8" id="18"/>
          <p:cNvSpPr/>
          <p:nvPr/>
        </p:nvSpPr>
        <p:spPr>
          <a:xfrm flipH="false" flipV="false" rot="0">
            <a:off x="481033" y="8598000"/>
            <a:ext cx="1680047" cy="1341937"/>
          </a:xfrm>
          <a:custGeom>
            <a:avLst/>
            <a:gdLst/>
            <a:ahLst/>
            <a:cxnLst/>
            <a:rect r="r" b="b" t="t" l="l"/>
            <a:pathLst>
              <a:path h="1341937" w="1680047">
                <a:moveTo>
                  <a:pt x="0" y="0"/>
                </a:moveTo>
                <a:lnTo>
                  <a:pt x="1680047" y="0"/>
                </a:lnTo>
                <a:lnTo>
                  <a:pt x="1680047" y="1341938"/>
                </a:lnTo>
                <a:lnTo>
                  <a:pt x="0" y="134193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9" id="19"/>
          <p:cNvSpPr txBox="true"/>
          <p:nvPr/>
        </p:nvSpPr>
        <p:spPr>
          <a:xfrm rot="0">
            <a:off x="12655417" y="5179011"/>
            <a:ext cx="4238618" cy="3043548"/>
          </a:xfrm>
          <a:prstGeom prst="rect">
            <a:avLst/>
          </a:prstGeom>
        </p:spPr>
        <p:txBody>
          <a:bodyPr anchor="t" rtlCol="false" tIns="0" lIns="0" bIns="0" rIns="0">
            <a:spAutoFit/>
          </a:bodyPr>
          <a:lstStyle/>
          <a:p>
            <a:pPr marL="0" indent="0" lvl="0">
              <a:lnSpc>
                <a:spcPts val="3491"/>
              </a:lnSpc>
              <a:spcBef>
                <a:spcPct val="0"/>
              </a:spcBef>
            </a:pPr>
            <a:r>
              <a:rPr lang="en-US" sz="2493" spc="-24">
                <a:solidFill>
                  <a:srgbClr val="000000"/>
                </a:solidFill>
                <a:latin typeface="DM Sans"/>
              </a:rPr>
              <a:t>JavaScript engines use various </a:t>
            </a:r>
            <a:r>
              <a:rPr lang="en-US" sz="2493" spc="-24">
                <a:solidFill>
                  <a:srgbClr val="000000"/>
                </a:solidFill>
                <a:latin typeface="DM Sans"/>
              </a:rPr>
              <a:t>optimizations to ensure that objects are accessed and modified efficiently, even for objects with a large number of properties.</a:t>
            </a:r>
          </a:p>
        </p:txBody>
      </p:sp>
      <p:sp>
        <p:nvSpPr>
          <p:cNvPr name="TextBox 20" id="20"/>
          <p:cNvSpPr txBox="true"/>
          <p:nvPr/>
        </p:nvSpPr>
        <p:spPr>
          <a:xfrm rot="0">
            <a:off x="1254045" y="5074638"/>
            <a:ext cx="4609995" cy="2380863"/>
          </a:xfrm>
          <a:prstGeom prst="rect">
            <a:avLst/>
          </a:prstGeom>
        </p:spPr>
        <p:txBody>
          <a:bodyPr anchor="t" rtlCol="false" tIns="0" lIns="0" bIns="0" rIns="0">
            <a:spAutoFit/>
          </a:bodyPr>
          <a:lstStyle/>
          <a:p>
            <a:pPr marL="0" indent="0" lvl="0">
              <a:lnSpc>
                <a:spcPts val="3171"/>
              </a:lnSpc>
              <a:spcBef>
                <a:spcPct val="0"/>
              </a:spcBef>
            </a:pPr>
            <a:r>
              <a:rPr lang="en-US" sz="2265" spc="-22">
                <a:solidFill>
                  <a:srgbClr val="000000"/>
                </a:solidFill>
                <a:latin typeface="DM Sans"/>
              </a:rPr>
              <a:t>JavaScript uses a variety of </a:t>
            </a:r>
            <a:r>
              <a:rPr lang="en-US" sz="2265" spc="-22">
                <a:solidFill>
                  <a:srgbClr val="000000"/>
                </a:solidFill>
                <a:latin typeface="DM Sans"/>
              </a:rPr>
              <a:t>data structures under the hood to manage objects efficiently. These data structures include hash maps, hash tables, or similar key-value storage mechanisms.</a:t>
            </a:r>
          </a:p>
        </p:txBody>
      </p:sp>
      <p:sp>
        <p:nvSpPr>
          <p:cNvPr name="TextBox 21" id="21"/>
          <p:cNvSpPr txBox="true"/>
          <p:nvPr/>
        </p:nvSpPr>
        <p:spPr>
          <a:xfrm rot="0">
            <a:off x="7102929" y="1837203"/>
            <a:ext cx="4085541" cy="888497"/>
          </a:xfrm>
          <a:prstGeom prst="rect">
            <a:avLst/>
          </a:prstGeom>
        </p:spPr>
        <p:txBody>
          <a:bodyPr anchor="t" rtlCol="false" tIns="0" lIns="0" bIns="0" rIns="0">
            <a:spAutoFit/>
          </a:bodyPr>
          <a:lstStyle/>
          <a:p>
            <a:pPr algn="ctr">
              <a:lnSpc>
                <a:spcPts val="3527"/>
              </a:lnSpc>
              <a:spcBef>
                <a:spcPct val="0"/>
              </a:spcBef>
            </a:pPr>
            <a:r>
              <a:rPr lang="en-US" sz="2519">
                <a:solidFill>
                  <a:srgbClr val="000000"/>
                </a:solidFill>
                <a:latin typeface="DM Sans Bold"/>
              </a:rPr>
              <a:t>Internal Representation of</a:t>
            </a:r>
          </a:p>
          <a:p>
            <a:pPr algn="ctr">
              <a:lnSpc>
                <a:spcPts val="3527"/>
              </a:lnSpc>
              <a:spcBef>
                <a:spcPct val="0"/>
              </a:spcBef>
            </a:pPr>
            <a:r>
              <a:rPr lang="en-US" sz="2519">
                <a:solidFill>
                  <a:srgbClr val="000000"/>
                </a:solidFill>
                <a:latin typeface="DM Sans Bold"/>
              </a:rPr>
              <a:t>Objects</a:t>
            </a:r>
          </a:p>
        </p:txBody>
      </p:sp>
      <p:sp>
        <p:nvSpPr>
          <p:cNvPr name="TextBox 22" id="22"/>
          <p:cNvSpPr txBox="true"/>
          <p:nvPr/>
        </p:nvSpPr>
        <p:spPr>
          <a:xfrm rot="0">
            <a:off x="6867427" y="5074638"/>
            <a:ext cx="4806916" cy="3243193"/>
          </a:xfrm>
          <a:prstGeom prst="rect">
            <a:avLst/>
          </a:prstGeom>
        </p:spPr>
        <p:txBody>
          <a:bodyPr anchor="t" rtlCol="false" tIns="0" lIns="0" bIns="0" rIns="0">
            <a:spAutoFit/>
          </a:bodyPr>
          <a:lstStyle/>
          <a:p>
            <a:pPr>
              <a:lnSpc>
                <a:spcPts val="2891"/>
              </a:lnSpc>
            </a:pPr>
            <a:r>
              <a:rPr lang="en-US" sz="2065" spc="-20">
                <a:solidFill>
                  <a:srgbClr val="000000"/>
                </a:solidFill>
                <a:latin typeface="DM Sans"/>
              </a:rPr>
              <a:t>When we create an object in </a:t>
            </a:r>
            <a:r>
              <a:rPr lang="en-US" sz="2065" spc="-20">
                <a:solidFill>
                  <a:srgbClr val="000000"/>
                </a:solidFill>
                <a:latin typeface="DM Sans"/>
              </a:rPr>
              <a:t>JavaScript, the engine assigns a unique memory location for it. Each property of the object is stored as a key-value pair within this memory location. The keys (property names) are stored as strings, and the values can be of any data type, including </a:t>
            </a:r>
            <a:r>
              <a:rPr lang="en-US" sz="2065" spc="-20">
                <a:solidFill>
                  <a:srgbClr val="000000"/>
                </a:solidFill>
                <a:latin typeface="DM Sans"/>
              </a:rPr>
              <a:t>other objects.</a:t>
            </a:r>
          </a:p>
          <a:p>
            <a:pPr marL="0" indent="0" lvl="0">
              <a:lnSpc>
                <a:spcPts val="2891"/>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8623" y="2815166"/>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69239" y="1028700"/>
            <a:ext cx="9043516" cy="8229600"/>
          </a:xfrm>
          <a:custGeom>
            <a:avLst/>
            <a:gdLst/>
            <a:ahLst/>
            <a:cxnLst/>
            <a:rect r="r" b="b" t="t" l="l"/>
            <a:pathLst>
              <a:path h="8229600" w="9043516">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8174348">
            <a:off x="-3201505" y="-569052"/>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69775" y="5303590"/>
            <a:ext cx="2728280" cy="4955130"/>
          </a:xfrm>
          <a:custGeom>
            <a:avLst/>
            <a:gdLst/>
            <a:ahLst/>
            <a:cxnLst/>
            <a:rect r="r" b="b" t="t" l="l"/>
            <a:pathLst>
              <a:path h="4955130" w="2728280">
                <a:moveTo>
                  <a:pt x="0" y="0"/>
                </a:moveTo>
                <a:lnTo>
                  <a:pt x="2728281" y="0"/>
                </a:lnTo>
                <a:lnTo>
                  <a:pt x="2728281" y="4955130"/>
                </a:lnTo>
                <a:lnTo>
                  <a:pt x="0" y="4955130"/>
                </a:lnTo>
                <a:lnTo>
                  <a:pt x="0" y="0"/>
                </a:lnTo>
                <a:close/>
              </a:path>
            </a:pathLst>
          </a:custGeom>
          <a:blipFill>
            <a:blip r:embed="rId11"/>
            <a:stretch>
              <a:fillRect l="0" t="-9631" r="0" b="-9631"/>
            </a:stretch>
          </a:blipFill>
        </p:spPr>
      </p:sp>
      <p:sp>
        <p:nvSpPr>
          <p:cNvPr name="Freeform 8" id="8"/>
          <p:cNvSpPr/>
          <p:nvPr/>
        </p:nvSpPr>
        <p:spPr>
          <a:xfrm flipH="false" flipV="false" rot="0">
            <a:off x="16290501" y="351698"/>
            <a:ext cx="1560950" cy="2796490"/>
          </a:xfrm>
          <a:custGeom>
            <a:avLst/>
            <a:gdLst/>
            <a:ahLst/>
            <a:cxnLst/>
            <a:rect r="r" b="b" t="t" l="l"/>
            <a:pathLst>
              <a:path h="2796490" w="1560950">
                <a:moveTo>
                  <a:pt x="0" y="0"/>
                </a:moveTo>
                <a:lnTo>
                  <a:pt x="1560949" y="0"/>
                </a:lnTo>
                <a:lnTo>
                  <a:pt x="1560949" y="2796490"/>
                </a:lnTo>
                <a:lnTo>
                  <a:pt x="0" y="27964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4020957" y="8607840"/>
            <a:ext cx="4539087" cy="1711614"/>
          </a:xfrm>
          <a:custGeom>
            <a:avLst/>
            <a:gdLst/>
            <a:ahLst/>
            <a:cxnLst/>
            <a:rect r="r" b="b" t="t" l="l"/>
            <a:pathLst>
              <a:path h="1711614" w="4539087">
                <a:moveTo>
                  <a:pt x="0" y="0"/>
                </a:moveTo>
                <a:lnTo>
                  <a:pt x="4539087" y="0"/>
                </a:lnTo>
                <a:lnTo>
                  <a:pt x="4539087" y="1711614"/>
                </a:lnTo>
                <a:lnTo>
                  <a:pt x="0" y="1711614"/>
                </a:lnTo>
                <a:lnTo>
                  <a:pt x="0" y="0"/>
                </a:lnTo>
                <a:close/>
              </a:path>
            </a:pathLst>
          </a:custGeom>
          <a:blipFill>
            <a:blip r:embed="rId14"/>
            <a:stretch>
              <a:fillRect l="0" t="0" r="0" b="0"/>
            </a:stretch>
          </a:blipFill>
        </p:spPr>
      </p:sp>
      <p:sp>
        <p:nvSpPr>
          <p:cNvPr name="Freeform 10" id="10"/>
          <p:cNvSpPr/>
          <p:nvPr/>
        </p:nvSpPr>
        <p:spPr>
          <a:xfrm flipH="false" flipV="false" rot="-1798757">
            <a:off x="646321" y="299110"/>
            <a:ext cx="2035800" cy="3132001"/>
          </a:xfrm>
          <a:custGeom>
            <a:avLst/>
            <a:gdLst/>
            <a:ahLst/>
            <a:cxnLst/>
            <a:rect r="r" b="b" t="t" l="l"/>
            <a:pathLst>
              <a:path h="3132001" w="2035800">
                <a:moveTo>
                  <a:pt x="0" y="0"/>
                </a:moveTo>
                <a:lnTo>
                  <a:pt x="2035800" y="0"/>
                </a:lnTo>
                <a:lnTo>
                  <a:pt x="2035800" y="3132001"/>
                </a:lnTo>
                <a:lnTo>
                  <a:pt x="0" y="3132001"/>
                </a:lnTo>
                <a:lnTo>
                  <a:pt x="0" y="0"/>
                </a:lnTo>
                <a:close/>
              </a:path>
            </a:pathLst>
          </a:custGeom>
          <a:blipFill>
            <a:blip r:embed="rId15"/>
            <a:stretch>
              <a:fillRect l="0" t="0" r="0" b="0"/>
            </a:stretch>
          </a:blipFill>
        </p:spPr>
      </p:sp>
      <p:sp>
        <p:nvSpPr>
          <p:cNvPr name="TextBox 11" id="11"/>
          <p:cNvSpPr txBox="true"/>
          <p:nvPr/>
        </p:nvSpPr>
        <p:spPr>
          <a:xfrm rot="0">
            <a:off x="5518442" y="3298797"/>
            <a:ext cx="7794106" cy="2287777"/>
          </a:xfrm>
          <a:prstGeom prst="rect">
            <a:avLst/>
          </a:prstGeom>
        </p:spPr>
        <p:txBody>
          <a:bodyPr anchor="t" rtlCol="false" tIns="0" lIns="0" bIns="0" rIns="0">
            <a:spAutoFit/>
          </a:bodyPr>
          <a:lstStyle/>
          <a:p>
            <a:pPr algn="ctr">
              <a:lnSpc>
                <a:spcPts val="3649"/>
              </a:lnSpc>
            </a:pPr>
            <a:r>
              <a:rPr lang="en-US" sz="2606" spc="-26">
                <a:solidFill>
                  <a:srgbClr val="AF2D2D"/>
                </a:solidFill>
                <a:latin typeface="DM Sans Bold"/>
              </a:rPr>
              <a:t>Objects are the building blocks of data manipulation in</a:t>
            </a:r>
          </a:p>
          <a:p>
            <a:pPr algn="ctr">
              <a:lnSpc>
                <a:spcPts val="3649"/>
              </a:lnSpc>
            </a:pPr>
            <a:r>
              <a:rPr lang="en-US" sz="2606" spc="-26">
                <a:solidFill>
                  <a:srgbClr val="AF2D2D"/>
                </a:solidFill>
                <a:latin typeface="DM Sans Bold"/>
              </a:rPr>
              <a:t>JavaScript. They provide a powerful and flexible way to</a:t>
            </a:r>
          </a:p>
          <a:p>
            <a:pPr algn="ctr" marL="0" indent="0" lvl="0">
              <a:lnSpc>
                <a:spcPts val="3649"/>
              </a:lnSpc>
              <a:spcBef>
                <a:spcPct val="0"/>
              </a:spcBef>
            </a:pPr>
            <a:r>
              <a:rPr lang="en-US" sz="2606" spc="-26">
                <a:solidFill>
                  <a:srgbClr val="AF2D2D"/>
                </a:solidFill>
                <a:latin typeface="DM Sans Bold"/>
              </a:rPr>
              <a:t>structure and organize data.</a:t>
            </a:r>
          </a:p>
        </p:txBody>
      </p:sp>
      <p:sp>
        <p:nvSpPr>
          <p:cNvPr name="Freeform 12" id="12"/>
          <p:cNvSpPr/>
          <p:nvPr/>
        </p:nvSpPr>
        <p:spPr>
          <a:xfrm flipH="false" flipV="false" rot="0">
            <a:off x="7299707" y="9532506"/>
            <a:ext cx="3688585" cy="1300226"/>
          </a:xfrm>
          <a:custGeom>
            <a:avLst/>
            <a:gdLst/>
            <a:ahLst/>
            <a:cxnLst/>
            <a:rect r="r" b="b" t="t" l="l"/>
            <a:pathLst>
              <a:path h="1300226" w="3688585">
                <a:moveTo>
                  <a:pt x="0" y="0"/>
                </a:moveTo>
                <a:lnTo>
                  <a:pt x="3688586" y="0"/>
                </a:lnTo>
                <a:lnTo>
                  <a:pt x="3688586" y="1300226"/>
                </a:lnTo>
                <a:lnTo>
                  <a:pt x="0" y="1300226"/>
                </a:lnTo>
                <a:lnTo>
                  <a:pt x="0" y="0"/>
                </a:lnTo>
                <a:close/>
              </a:path>
            </a:pathLst>
          </a:custGeom>
          <a:blipFill>
            <a:blip r:embed="rId16"/>
            <a:stretch>
              <a:fillRect l="0" t="0" r="0" b="0"/>
            </a:stretch>
          </a:blipFill>
        </p:spPr>
      </p:sp>
      <p:sp>
        <p:nvSpPr>
          <p:cNvPr name="Freeform 13" id="13"/>
          <p:cNvSpPr/>
          <p:nvPr/>
        </p:nvSpPr>
        <p:spPr>
          <a:xfrm flipH="false" flipV="false" rot="-1611502">
            <a:off x="14567228" y="6224091"/>
            <a:ext cx="3446545" cy="822897"/>
          </a:xfrm>
          <a:custGeom>
            <a:avLst/>
            <a:gdLst/>
            <a:ahLst/>
            <a:cxnLst/>
            <a:rect r="r" b="b" t="t" l="l"/>
            <a:pathLst>
              <a:path h="822897" w="3446545">
                <a:moveTo>
                  <a:pt x="0" y="0"/>
                </a:moveTo>
                <a:lnTo>
                  <a:pt x="3446545" y="0"/>
                </a:lnTo>
                <a:lnTo>
                  <a:pt x="3446545" y="822897"/>
                </a:lnTo>
                <a:lnTo>
                  <a:pt x="0" y="822897"/>
                </a:lnTo>
                <a:lnTo>
                  <a:pt x="0" y="0"/>
                </a:lnTo>
                <a:close/>
              </a:path>
            </a:pathLst>
          </a:custGeom>
          <a:blipFill>
            <a:blip r:embed="rId17"/>
            <a:stretch>
              <a:fillRect l="-3653" t="0" r="-3653" b="0"/>
            </a:stretch>
          </a:blipFill>
        </p:spPr>
      </p:sp>
      <p:sp>
        <p:nvSpPr>
          <p:cNvPr name="TextBox 14" id="14"/>
          <p:cNvSpPr txBox="true"/>
          <p:nvPr/>
        </p:nvSpPr>
        <p:spPr>
          <a:xfrm rot="0">
            <a:off x="3889827" y="2052515"/>
            <a:ext cx="6998840" cy="1095673"/>
          </a:xfrm>
          <a:prstGeom prst="rect">
            <a:avLst/>
          </a:prstGeom>
        </p:spPr>
        <p:txBody>
          <a:bodyPr anchor="t" rtlCol="false" tIns="0" lIns="0" bIns="0" rIns="0">
            <a:spAutoFit/>
          </a:bodyPr>
          <a:lstStyle/>
          <a:p>
            <a:pPr algn="ctr" marL="0" indent="0" lvl="0">
              <a:lnSpc>
                <a:spcPts val="8908"/>
              </a:lnSpc>
              <a:spcBef>
                <a:spcPct val="0"/>
              </a:spcBef>
            </a:pPr>
            <a:r>
              <a:rPr lang="en-US" sz="6363">
                <a:solidFill>
                  <a:srgbClr val="000000"/>
                </a:solidFill>
                <a:latin typeface="Repo Bold Bold"/>
              </a:rPr>
              <a:t>Conclusion:</a:t>
            </a:r>
          </a:p>
        </p:txBody>
      </p:sp>
      <p:sp>
        <p:nvSpPr>
          <p:cNvPr name="TextBox 15" id="15"/>
          <p:cNvSpPr txBox="true"/>
          <p:nvPr/>
        </p:nvSpPr>
        <p:spPr>
          <a:xfrm rot="0">
            <a:off x="5658357" y="5727658"/>
            <a:ext cx="7514276" cy="2661585"/>
          </a:xfrm>
          <a:prstGeom prst="rect">
            <a:avLst/>
          </a:prstGeom>
        </p:spPr>
        <p:txBody>
          <a:bodyPr anchor="t" rtlCol="false" tIns="0" lIns="0" bIns="0" rIns="0">
            <a:spAutoFit/>
          </a:bodyPr>
          <a:lstStyle/>
          <a:p>
            <a:pPr algn="ctr">
              <a:lnSpc>
                <a:spcPts val="3518"/>
              </a:lnSpc>
            </a:pPr>
            <a:r>
              <a:rPr lang="en-US" sz="2512" spc="-25">
                <a:solidFill>
                  <a:srgbClr val="AF2D2D"/>
                </a:solidFill>
                <a:latin typeface="DM Sans Bold"/>
              </a:rPr>
              <a:t>Understanding their internal representation can help us</a:t>
            </a:r>
          </a:p>
          <a:p>
            <a:pPr algn="ctr">
              <a:lnSpc>
                <a:spcPts val="3518"/>
              </a:lnSpc>
            </a:pPr>
            <a:r>
              <a:rPr lang="en-US" sz="2512" spc="-25">
                <a:solidFill>
                  <a:srgbClr val="AF2D2D"/>
                </a:solidFill>
                <a:latin typeface="DM Sans Bold"/>
              </a:rPr>
              <a:t>write more efficient code and make informed decisions</a:t>
            </a:r>
          </a:p>
          <a:p>
            <a:pPr algn="ctr" marL="0" indent="0" lvl="0">
              <a:lnSpc>
                <a:spcPts val="3518"/>
              </a:lnSpc>
              <a:spcBef>
                <a:spcPct val="0"/>
              </a:spcBef>
            </a:pPr>
            <a:r>
              <a:rPr lang="en-US" sz="2512" spc="-25">
                <a:solidFill>
                  <a:srgbClr val="AF2D2D"/>
                </a:solidFill>
                <a:latin typeface="DM Sans Bold"/>
              </a:rPr>
              <a:t>about when and how to use objects in our applications.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697693" y="2218670"/>
            <a:ext cx="10896012" cy="6728287"/>
          </a:xfrm>
          <a:custGeom>
            <a:avLst/>
            <a:gdLst/>
            <a:ahLst/>
            <a:cxnLst/>
            <a:rect r="r" b="b" t="t" l="l"/>
            <a:pathLst>
              <a:path h="6728287" w="10896012">
                <a:moveTo>
                  <a:pt x="0" y="0"/>
                </a:moveTo>
                <a:lnTo>
                  <a:pt x="10896012" y="0"/>
                </a:lnTo>
                <a:lnTo>
                  <a:pt x="10896012" y="6728287"/>
                </a:lnTo>
                <a:lnTo>
                  <a:pt x="0" y="6728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757656">
            <a:off x="-2268026" y="-422948"/>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8099" y="4552036"/>
            <a:ext cx="7315200" cy="2061556"/>
          </a:xfrm>
          <a:custGeom>
            <a:avLst/>
            <a:gdLst/>
            <a:ahLst/>
            <a:cxnLst/>
            <a:rect r="r" b="b" t="t" l="l"/>
            <a:pathLst>
              <a:path h="2061556" w="7315200">
                <a:moveTo>
                  <a:pt x="0" y="0"/>
                </a:moveTo>
                <a:lnTo>
                  <a:pt x="7315200" y="0"/>
                </a:lnTo>
                <a:lnTo>
                  <a:pt x="7315200" y="2061556"/>
                </a:lnTo>
                <a:lnTo>
                  <a:pt x="0" y="2061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0" y="459075"/>
            <a:ext cx="3651559" cy="3519190"/>
          </a:xfrm>
          <a:custGeom>
            <a:avLst/>
            <a:gdLst/>
            <a:ahLst/>
            <a:cxnLst/>
            <a:rect r="r" b="b" t="t" l="l"/>
            <a:pathLst>
              <a:path h="3519190" w="3651559">
                <a:moveTo>
                  <a:pt x="0" y="0"/>
                </a:moveTo>
                <a:lnTo>
                  <a:pt x="3651559" y="0"/>
                </a:lnTo>
                <a:lnTo>
                  <a:pt x="3651559" y="3519190"/>
                </a:lnTo>
                <a:lnTo>
                  <a:pt x="0" y="35191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868791" y="459075"/>
            <a:ext cx="4911456" cy="2124205"/>
          </a:xfrm>
          <a:custGeom>
            <a:avLst/>
            <a:gdLst/>
            <a:ahLst/>
            <a:cxnLst/>
            <a:rect r="r" b="b" t="t" l="l"/>
            <a:pathLst>
              <a:path h="2124205" w="4911456">
                <a:moveTo>
                  <a:pt x="0" y="0"/>
                </a:moveTo>
                <a:lnTo>
                  <a:pt x="4911456" y="0"/>
                </a:lnTo>
                <a:lnTo>
                  <a:pt x="4911456" y="2124205"/>
                </a:lnTo>
                <a:lnTo>
                  <a:pt x="0" y="2124205"/>
                </a:lnTo>
                <a:lnTo>
                  <a:pt x="0" y="0"/>
                </a:lnTo>
                <a:close/>
              </a:path>
            </a:pathLst>
          </a:custGeom>
          <a:blipFill>
            <a:blip r:embed="rId11"/>
            <a:stretch>
              <a:fillRect l="0" t="0" r="0" b="0"/>
            </a:stretch>
          </a:blipFill>
        </p:spPr>
      </p:sp>
      <p:sp>
        <p:nvSpPr>
          <p:cNvPr name="Freeform 8" id="8"/>
          <p:cNvSpPr/>
          <p:nvPr/>
        </p:nvSpPr>
        <p:spPr>
          <a:xfrm flipH="false" flipV="false" rot="0">
            <a:off x="15361980" y="5729877"/>
            <a:ext cx="2926020" cy="5280035"/>
          </a:xfrm>
          <a:custGeom>
            <a:avLst/>
            <a:gdLst/>
            <a:ahLst/>
            <a:cxnLst/>
            <a:rect r="r" b="b" t="t" l="l"/>
            <a:pathLst>
              <a:path h="5280035" w="2926020">
                <a:moveTo>
                  <a:pt x="0" y="0"/>
                </a:moveTo>
                <a:lnTo>
                  <a:pt x="2926020" y="0"/>
                </a:lnTo>
                <a:lnTo>
                  <a:pt x="2926020" y="5280036"/>
                </a:lnTo>
                <a:lnTo>
                  <a:pt x="0" y="5280036"/>
                </a:lnTo>
                <a:lnTo>
                  <a:pt x="0" y="0"/>
                </a:lnTo>
                <a:close/>
              </a:path>
            </a:pathLst>
          </a:custGeom>
          <a:blipFill>
            <a:blip r:embed="rId12"/>
            <a:stretch>
              <a:fillRect l="0" t="0" r="0" b="0"/>
            </a:stretch>
          </a:blipFill>
        </p:spPr>
      </p:sp>
      <p:sp>
        <p:nvSpPr>
          <p:cNvPr name="Freeform 9" id="9"/>
          <p:cNvSpPr/>
          <p:nvPr/>
        </p:nvSpPr>
        <p:spPr>
          <a:xfrm flipH="false" flipV="false" rot="0">
            <a:off x="12323362" y="6482348"/>
            <a:ext cx="1545429" cy="1887547"/>
          </a:xfrm>
          <a:custGeom>
            <a:avLst/>
            <a:gdLst/>
            <a:ahLst/>
            <a:cxnLst/>
            <a:rect r="r" b="b" t="t" l="l"/>
            <a:pathLst>
              <a:path h="1887547" w="1545429">
                <a:moveTo>
                  <a:pt x="0" y="0"/>
                </a:moveTo>
                <a:lnTo>
                  <a:pt x="1545429" y="0"/>
                </a:lnTo>
                <a:lnTo>
                  <a:pt x="1545429" y="1887547"/>
                </a:lnTo>
                <a:lnTo>
                  <a:pt x="0" y="1887547"/>
                </a:lnTo>
                <a:lnTo>
                  <a:pt x="0" y="0"/>
                </a:lnTo>
                <a:close/>
              </a:path>
            </a:pathLst>
          </a:custGeom>
          <a:blipFill>
            <a:blip r:embed="rId13"/>
            <a:stretch>
              <a:fillRect l="0" t="0" r="0" b="0"/>
            </a:stretch>
          </a:blipFill>
        </p:spPr>
      </p:sp>
      <p:sp>
        <p:nvSpPr>
          <p:cNvPr name="Freeform 10" id="10"/>
          <p:cNvSpPr/>
          <p:nvPr/>
        </p:nvSpPr>
        <p:spPr>
          <a:xfrm flipH="false" flipV="false" rot="0">
            <a:off x="346227" y="6904807"/>
            <a:ext cx="3003297" cy="2353493"/>
          </a:xfrm>
          <a:custGeom>
            <a:avLst/>
            <a:gdLst/>
            <a:ahLst/>
            <a:cxnLst/>
            <a:rect r="r" b="b" t="t" l="l"/>
            <a:pathLst>
              <a:path h="2353493" w="3003297">
                <a:moveTo>
                  <a:pt x="0" y="0"/>
                </a:moveTo>
                <a:lnTo>
                  <a:pt x="3003296" y="0"/>
                </a:lnTo>
                <a:lnTo>
                  <a:pt x="3003296" y="2353493"/>
                </a:lnTo>
                <a:lnTo>
                  <a:pt x="0" y="235349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6836563" y="8946957"/>
            <a:ext cx="7315200" cy="1050729"/>
          </a:xfrm>
          <a:custGeom>
            <a:avLst/>
            <a:gdLst/>
            <a:ahLst/>
            <a:cxnLst/>
            <a:rect r="r" b="b" t="t" l="l"/>
            <a:pathLst>
              <a:path h="1050729" w="7315200">
                <a:moveTo>
                  <a:pt x="0" y="0"/>
                </a:moveTo>
                <a:lnTo>
                  <a:pt x="7315200" y="0"/>
                </a:lnTo>
                <a:lnTo>
                  <a:pt x="7315200" y="1050729"/>
                </a:lnTo>
                <a:lnTo>
                  <a:pt x="0" y="105072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5361980" y="1202876"/>
            <a:ext cx="1823604" cy="636604"/>
          </a:xfrm>
          <a:custGeom>
            <a:avLst/>
            <a:gdLst/>
            <a:ahLst/>
            <a:cxnLst/>
            <a:rect r="r" b="b" t="t" l="l"/>
            <a:pathLst>
              <a:path h="636604" w="1823604">
                <a:moveTo>
                  <a:pt x="0" y="0"/>
                </a:moveTo>
                <a:lnTo>
                  <a:pt x="1823605" y="0"/>
                </a:lnTo>
                <a:lnTo>
                  <a:pt x="1823605" y="636603"/>
                </a:lnTo>
                <a:lnTo>
                  <a:pt x="0" y="63660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025626" y="2068747"/>
            <a:ext cx="10236748" cy="6321192"/>
          </a:xfrm>
          <a:custGeom>
            <a:avLst/>
            <a:gdLst/>
            <a:ahLst/>
            <a:cxnLst/>
            <a:rect r="r" b="b" t="t" l="l"/>
            <a:pathLst>
              <a:path h="6321192" w="10236748">
                <a:moveTo>
                  <a:pt x="0" y="0"/>
                </a:moveTo>
                <a:lnTo>
                  <a:pt x="10236748" y="0"/>
                </a:lnTo>
                <a:lnTo>
                  <a:pt x="10236748" y="6321192"/>
                </a:lnTo>
                <a:lnTo>
                  <a:pt x="0" y="6321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756271" y="1680686"/>
            <a:ext cx="5456124" cy="1700931"/>
            <a:chOff x="0" y="0"/>
            <a:chExt cx="1962273" cy="611733"/>
          </a:xfrm>
        </p:grpSpPr>
        <p:sp>
          <p:nvSpPr>
            <p:cNvPr name="Freeform 5" id="5"/>
            <p:cNvSpPr/>
            <p:nvPr/>
          </p:nvSpPr>
          <p:spPr>
            <a:xfrm flipH="false" flipV="false" rot="0">
              <a:off x="0" y="0"/>
              <a:ext cx="1962273" cy="611733"/>
            </a:xfrm>
            <a:custGeom>
              <a:avLst/>
              <a:gdLst/>
              <a:ahLst/>
              <a:cxnLst/>
              <a:rect r="r" b="b" t="t" l="l"/>
              <a:pathLst>
                <a:path h="611733" w="196227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7" id="7"/>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460915" y="3860374"/>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460915" y="5639440"/>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4447426" y="5862934"/>
            <a:ext cx="1529987" cy="2527005"/>
          </a:xfrm>
          <a:custGeom>
            <a:avLst/>
            <a:gdLst/>
            <a:ahLst/>
            <a:cxnLst/>
            <a:rect r="r" b="b" t="t" l="l"/>
            <a:pathLst>
              <a:path h="2527005" w="1529987">
                <a:moveTo>
                  <a:pt x="0" y="0"/>
                </a:moveTo>
                <a:lnTo>
                  <a:pt x="1529986" y="0"/>
                </a:lnTo>
                <a:lnTo>
                  <a:pt x="1529986" y="2527005"/>
                </a:lnTo>
                <a:lnTo>
                  <a:pt x="0" y="25270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90613" y="8732936"/>
            <a:ext cx="7315200" cy="1050729"/>
          </a:xfrm>
          <a:custGeom>
            <a:avLst/>
            <a:gdLst/>
            <a:ahLst/>
            <a:cxnLst/>
            <a:rect r="r" b="b" t="t" l="l"/>
            <a:pathLst>
              <a:path h="1050729" w="7315200">
                <a:moveTo>
                  <a:pt x="0" y="0"/>
                </a:moveTo>
                <a:lnTo>
                  <a:pt x="7315200" y="0"/>
                </a:lnTo>
                <a:lnTo>
                  <a:pt x="7315200" y="1050728"/>
                </a:lnTo>
                <a:lnTo>
                  <a:pt x="0" y="10507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028700" y="-376714"/>
            <a:ext cx="3431647" cy="3431647"/>
          </a:xfrm>
          <a:custGeom>
            <a:avLst/>
            <a:gdLst/>
            <a:ahLst/>
            <a:cxnLst/>
            <a:rect r="r" b="b" t="t" l="l"/>
            <a:pathLst>
              <a:path h="3431647" w="3431647">
                <a:moveTo>
                  <a:pt x="0" y="0"/>
                </a:moveTo>
                <a:lnTo>
                  <a:pt x="3431647" y="0"/>
                </a:lnTo>
                <a:lnTo>
                  <a:pt x="3431647" y="3431646"/>
                </a:lnTo>
                <a:lnTo>
                  <a:pt x="0" y="343164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4447426" y="240649"/>
            <a:ext cx="4371633" cy="4114800"/>
          </a:xfrm>
          <a:custGeom>
            <a:avLst/>
            <a:gdLst/>
            <a:ahLst/>
            <a:cxnLst/>
            <a:rect r="r" b="b" t="t" l="l"/>
            <a:pathLst>
              <a:path h="4114800" w="4371633">
                <a:moveTo>
                  <a:pt x="0" y="0"/>
                </a:moveTo>
                <a:lnTo>
                  <a:pt x="4371633" y="0"/>
                </a:lnTo>
                <a:lnTo>
                  <a:pt x="4371633"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62642" y="7000091"/>
            <a:ext cx="3782009" cy="3286909"/>
          </a:xfrm>
          <a:custGeom>
            <a:avLst/>
            <a:gdLst/>
            <a:ahLst/>
            <a:cxnLst/>
            <a:rect r="r" b="b" t="t" l="l"/>
            <a:pathLst>
              <a:path h="3286909" w="3782009">
                <a:moveTo>
                  <a:pt x="0" y="0"/>
                </a:moveTo>
                <a:lnTo>
                  <a:pt x="3782009" y="0"/>
                </a:lnTo>
                <a:lnTo>
                  <a:pt x="3782009" y="3286909"/>
                </a:lnTo>
                <a:lnTo>
                  <a:pt x="0" y="328690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7" id="17"/>
          <p:cNvSpPr txBox="true"/>
          <p:nvPr/>
        </p:nvSpPr>
        <p:spPr>
          <a:xfrm rot="0">
            <a:off x="6207427" y="3892715"/>
            <a:ext cx="5873146" cy="877842"/>
          </a:xfrm>
          <a:prstGeom prst="rect">
            <a:avLst/>
          </a:prstGeom>
        </p:spPr>
        <p:txBody>
          <a:bodyPr anchor="t" rtlCol="false" tIns="0" lIns="0" bIns="0" rIns="0">
            <a:spAutoFit/>
          </a:bodyPr>
          <a:lstStyle/>
          <a:p>
            <a:pPr algn="ctr" marL="0" indent="0" lvl="0">
              <a:lnSpc>
                <a:spcPts val="3589"/>
              </a:lnSpc>
              <a:spcBef>
                <a:spcPct val="0"/>
              </a:spcBef>
            </a:pPr>
            <a:r>
              <a:rPr lang="en-US" sz="2564" spc="-25">
                <a:solidFill>
                  <a:srgbClr val="000000"/>
                </a:solidFill>
                <a:latin typeface="DM Sans Bold"/>
              </a:rPr>
              <a:t>Blog on the Difference between HTTP/1.1 vs. HTTP/2</a:t>
            </a:r>
          </a:p>
        </p:txBody>
      </p:sp>
      <p:sp>
        <p:nvSpPr>
          <p:cNvPr name="TextBox 18" id="18"/>
          <p:cNvSpPr txBox="true"/>
          <p:nvPr/>
        </p:nvSpPr>
        <p:spPr>
          <a:xfrm rot="0">
            <a:off x="3338698" y="1854970"/>
            <a:ext cx="4291271" cy="1199962"/>
          </a:xfrm>
          <a:prstGeom prst="rect">
            <a:avLst/>
          </a:prstGeom>
        </p:spPr>
        <p:txBody>
          <a:bodyPr anchor="t" rtlCol="false" tIns="0" lIns="0" bIns="0" rIns="0">
            <a:spAutoFit/>
          </a:bodyPr>
          <a:lstStyle/>
          <a:p>
            <a:pPr algn="ctr" marL="0" indent="0" lvl="0">
              <a:lnSpc>
                <a:spcPts val="9631"/>
              </a:lnSpc>
              <a:spcBef>
                <a:spcPct val="0"/>
              </a:spcBef>
            </a:pPr>
            <a:r>
              <a:rPr lang="en-US" sz="6879">
                <a:solidFill>
                  <a:srgbClr val="000000"/>
                </a:solidFill>
                <a:latin typeface="Repo Bold Bold"/>
              </a:rPr>
              <a:t>Contents</a:t>
            </a:r>
          </a:p>
        </p:txBody>
      </p:sp>
      <p:sp>
        <p:nvSpPr>
          <p:cNvPr name="TextBox 19" id="19"/>
          <p:cNvSpPr txBox="true"/>
          <p:nvPr/>
        </p:nvSpPr>
        <p:spPr>
          <a:xfrm rot="0">
            <a:off x="5607267" y="3864140"/>
            <a:ext cx="584224" cy="597585"/>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01</a:t>
            </a:r>
          </a:p>
        </p:txBody>
      </p:sp>
      <p:sp>
        <p:nvSpPr>
          <p:cNvPr name="TextBox 20" id="20"/>
          <p:cNvSpPr txBox="true"/>
          <p:nvPr/>
        </p:nvSpPr>
        <p:spPr>
          <a:xfrm rot="0">
            <a:off x="6497873" y="5671781"/>
            <a:ext cx="5292255" cy="877842"/>
          </a:xfrm>
          <a:prstGeom prst="rect">
            <a:avLst/>
          </a:prstGeom>
        </p:spPr>
        <p:txBody>
          <a:bodyPr anchor="t" rtlCol="false" tIns="0" lIns="0" bIns="0" rIns="0">
            <a:spAutoFit/>
          </a:bodyPr>
          <a:lstStyle/>
          <a:p>
            <a:pPr algn="ctr" marL="0" indent="0" lvl="0">
              <a:lnSpc>
                <a:spcPts val="3589"/>
              </a:lnSpc>
              <a:spcBef>
                <a:spcPct val="0"/>
              </a:spcBef>
            </a:pPr>
            <a:r>
              <a:rPr lang="en-US" sz="2564" spc="-25">
                <a:solidFill>
                  <a:srgbClr val="000000"/>
                </a:solidFill>
                <a:latin typeface="DM Sans Bold"/>
              </a:rPr>
              <a:t>Blog about Objects and Internal Representation in JavaScript</a:t>
            </a:r>
          </a:p>
        </p:txBody>
      </p:sp>
      <p:sp>
        <p:nvSpPr>
          <p:cNvPr name="TextBox 21" id="21"/>
          <p:cNvSpPr txBox="true"/>
          <p:nvPr/>
        </p:nvSpPr>
        <p:spPr>
          <a:xfrm rot="0">
            <a:off x="5607267" y="5643206"/>
            <a:ext cx="584224" cy="590612"/>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025626" y="2068747"/>
            <a:ext cx="10236748" cy="6321192"/>
          </a:xfrm>
          <a:custGeom>
            <a:avLst/>
            <a:gdLst/>
            <a:ahLst/>
            <a:cxnLst/>
            <a:rect r="r" b="b" t="t" l="l"/>
            <a:pathLst>
              <a:path h="6321192" w="10236748">
                <a:moveTo>
                  <a:pt x="0" y="0"/>
                </a:moveTo>
                <a:lnTo>
                  <a:pt x="10236748" y="0"/>
                </a:lnTo>
                <a:lnTo>
                  <a:pt x="10236748" y="6321192"/>
                </a:lnTo>
                <a:lnTo>
                  <a:pt x="0" y="6321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607267" y="5143500"/>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90613" y="8732936"/>
            <a:ext cx="7315200" cy="1050729"/>
          </a:xfrm>
          <a:custGeom>
            <a:avLst/>
            <a:gdLst/>
            <a:ahLst/>
            <a:cxnLst/>
            <a:rect r="r" b="b" t="t" l="l"/>
            <a:pathLst>
              <a:path h="1050729" w="7315200">
                <a:moveTo>
                  <a:pt x="0" y="0"/>
                </a:moveTo>
                <a:lnTo>
                  <a:pt x="7315200" y="0"/>
                </a:lnTo>
                <a:lnTo>
                  <a:pt x="7315200" y="1050728"/>
                </a:lnTo>
                <a:lnTo>
                  <a:pt x="0" y="10507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14154" y="5490035"/>
            <a:ext cx="2791596" cy="2142550"/>
          </a:xfrm>
          <a:custGeom>
            <a:avLst/>
            <a:gdLst/>
            <a:ahLst/>
            <a:cxnLst/>
            <a:rect r="r" b="b" t="t" l="l"/>
            <a:pathLst>
              <a:path h="2142550" w="2791596">
                <a:moveTo>
                  <a:pt x="0" y="0"/>
                </a:moveTo>
                <a:lnTo>
                  <a:pt x="2791596" y="0"/>
                </a:lnTo>
                <a:lnTo>
                  <a:pt x="2791596" y="2142550"/>
                </a:lnTo>
                <a:lnTo>
                  <a:pt x="0" y="2142550"/>
                </a:lnTo>
                <a:lnTo>
                  <a:pt x="0" y="0"/>
                </a:lnTo>
                <a:close/>
              </a:path>
            </a:pathLst>
          </a:custGeom>
          <a:blipFill>
            <a:blip r:embed="rId13"/>
            <a:stretch>
              <a:fillRect l="0" t="0" r="0" b="0"/>
            </a:stretch>
          </a:blipFill>
        </p:spPr>
      </p:sp>
      <p:sp>
        <p:nvSpPr>
          <p:cNvPr name="Freeform 10" id="10"/>
          <p:cNvSpPr/>
          <p:nvPr/>
        </p:nvSpPr>
        <p:spPr>
          <a:xfrm flipH="false" flipV="false" rot="0">
            <a:off x="14503791" y="276060"/>
            <a:ext cx="3432995" cy="3585373"/>
          </a:xfrm>
          <a:custGeom>
            <a:avLst/>
            <a:gdLst/>
            <a:ahLst/>
            <a:cxnLst/>
            <a:rect r="r" b="b" t="t" l="l"/>
            <a:pathLst>
              <a:path h="3585373" w="3432995">
                <a:moveTo>
                  <a:pt x="0" y="0"/>
                </a:moveTo>
                <a:lnTo>
                  <a:pt x="3432995" y="0"/>
                </a:lnTo>
                <a:lnTo>
                  <a:pt x="3432995" y="3585373"/>
                </a:lnTo>
                <a:lnTo>
                  <a:pt x="0" y="35853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3888957" y="6761053"/>
            <a:ext cx="4662663" cy="4114800"/>
          </a:xfrm>
          <a:custGeom>
            <a:avLst/>
            <a:gdLst/>
            <a:ahLst/>
            <a:cxnLst/>
            <a:rect r="r" b="b" t="t" l="l"/>
            <a:pathLst>
              <a:path h="4114800" w="4662663">
                <a:moveTo>
                  <a:pt x="0" y="0"/>
                </a:moveTo>
                <a:lnTo>
                  <a:pt x="4662663" y="0"/>
                </a:lnTo>
                <a:lnTo>
                  <a:pt x="466266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5197170" y="777240"/>
            <a:ext cx="7315200" cy="502920"/>
          </a:xfrm>
          <a:custGeom>
            <a:avLst/>
            <a:gdLst/>
            <a:ahLst/>
            <a:cxnLst/>
            <a:rect r="r" b="b" t="t" l="l"/>
            <a:pathLst>
              <a:path h="502920" w="7315200">
                <a:moveTo>
                  <a:pt x="0" y="0"/>
                </a:moveTo>
                <a:lnTo>
                  <a:pt x="7315200" y="0"/>
                </a:lnTo>
                <a:lnTo>
                  <a:pt x="7315200" y="502920"/>
                </a:lnTo>
                <a:lnTo>
                  <a:pt x="0" y="50292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3" id="13"/>
          <p:cNvSpPr txBox="true"/>
          <p:nvPr/>
        </p:nvSpPr>
        <p:spPr>
          <a:xfrm rot="0">
            <a:off x="6484194" y="5086350"/>
            <a:ext cx="5873146" cy="994047"/>
          </a:xfrm>
          <a:prstGeom prst="rect">
            <a:avLst/>
          </a:prstGeom>
        </p:spPr>
        <p:txBody>
          <a:bodyPr anchor="t" rtlCol="false" tIns="0" lIns="0" bIns="0" rIns="0">
            <a:spAutoFit/>
          </a:bodyPr>
          <a:lstStyle/>
          <a:p>
            <a:pPr algn="ctr" marL="0" indent="0" lvl="0">
              <a:lnSpc>
                <a:spcPts val="4009"/>
              </a:lnSpc>
              <a:spcBef>
                <a:spcPct val="0"/>
              </a:spcBef>
            </a:pPr>
            <a:r>
              <a:rPr lang="en-US" sz="2864" spc="-28">
                <a:solidFill>
                  <a:srgbClr val="000000"/>
                </a:solidFill>
                <a:latin typeface="DM Sans Bold"/>
              </a:rPr>
              <a:t>Blog on the Difference between HTTP/1.1 vs. HTTP/2</a:t>
            </a:r>
          </a:p>
        </p:txBody>
      </p:sp>
      <p:sp>
        <p:nvSpPr>
          <p:cNvPr name="TextBox 14" id="14"/>
          <p:cNvSpPr txBox="true"/>
          <p:nvPr/>
        </p:nvSpPr>
        <p:spPr>
          <a:xfrm rot="0">
            <a:off x="5753618" y="5153143"/>
            <a:ext cx="584224" cy="597585"/>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8623" y="2815166"/>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69239" y="1028700"/>
            <a:ext cx="9043516" cy="8229600"/>
          </a:xfrm>
          <a:custGeom>
            <a:avLst/>
            <a:gdLst/>
            <a:ahLst/>
            <a:cxnLst/>
            <a:rect r="r" b="b" t="t" l="l"/>
            <a:pathLst>
              <a:path h="8229600" w="9043516">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542705" y="6251182"/>
            <a:ext cx="7725311" cy="1810804"/>
          </a:xfrm>
          <a:prstGeom prst="rect">
            <a:avLst/>
          </a:prstGeom>
        </p:spPr>
        <p:txBody>
          <a:bodyPr anchor="t" rtlCol="false" tIns="0" lIns="0" bIns="0" rIns="0">
            <a:spAutoFit/>
          </a:bodyPr>
          <a:lstStyle/>
          <a:p>
            <a:pPr algn="ctr">
              <a:lnSpc>
                <a:spcPts val="3616"/>
              </a:lnSpc>
            </a:pPr>
            <a:r>
              <a:rPr lang="en-US" sz="2583" spc="-25">
                <a:solidFill>
                  <a:srgbClr val="000000"/>
                </a:solidFill>
                <a:latin typeface="DM Sans"/>
              </a:rPr>
              <a:t>HTTP is the protocol that powers the internet</a:t>
            </a:r>
          </a:p>
          <a:p>
            <a:pPr algn="ctr">
              <a:lnSpc>
                <a:spcPts val="3616"/>
              </a:lnSpc>
            </a:pPr>
            <a:r>
              <a:rPr lang="en-US" sz="2583" spc="-25">
                <a:solidFill>
                  <a:srgbClr val="000000"/>
                </a:solidFill>
                <a:latin typeface="DM Sans"/>
              </a:rPr>
              <a:t>by allowing web browsers (clients) to request</a:t>
            </a:r>
          </a:p>
          <a:p>
            <a:pPr algn="ctr">
              <a:lnSpc>
                <a:spcPts val="3616"/>
              </a:lnSpc>
            </a:pPr>
            <a:r>
              <a:rPr lang="en-US" sz="2583" spc="-25">
                <a:solidFill>
                  <a:srgbClr val="000000"/>
                </a:solidFill>
                <a:latin typeface="DM Sans"/>
              </a:rPr>
              <a:t>web resources from web servers and retrieve</a:t>
            </a:r>
          </a:p>
          <a:p>
            <a:pPr algn="ctr" marL="0" indent="0" lvl="0">
              <a:lnSpc>
                <a:spcPts val="3616"/>
              </a:lnSpc>
              <a:spcBef>
                <a:spcPct val="0"/>
              </a:spcBef>
            </a:pPr>
            <a:r>
              <a:rPr lang="en-US" sz="2583" spc="-25">
                <a:solidFill>
                  <a:srgbClr val="000000"/>
                </a:solidFill>
                <a:latin typeface="DM Sans"/>
              </a:rPr>
              <a:t>web pages, images, videos, and other content.</a:t>
            </a:r>
          </a:p>
        </p:txBody>
      </p:sp>
      <p:sp>
        <p:nvSpPr>
          <p:cNvPr name="Freeform 7" id="7"/>
          <p:cNvSpPr/>
          <p:nvPr/>
        </p:nvSpPr>
        <p:spPr>
          <a:xfrm flipH="false" flipV="false" rot="8174348">
            <a:off x="-3201505" y="-569052"/>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135579" y="379217"/>
            <a:ext cx="3688585" cy="1300226"/>
          </a:xfrm>
          <a:custGeom>
            <a:avLst/>
            <a:gdLst/>
            <a:ahLst/>
            <a:cxnLst/>
            <a:rect r="r" b="b" t="t" l="l"/>
            <a:pathLst>
              <a:path h="1300226" w="3688585">
                <a:moveTo>
                  <a:pt x="0" y="0"/>
                </a:moveTo>
                <a:lnTo>
                  <a:pt x="3688586" y="0"/>
                </a:lnTo>
                <a:lnTo>
                  <a:pt x="3688586" y="1300226"/>
                </a:lnTo>
                <a:lnTo>
                  <a:pt x="0" y="1300226"/>
                </a:lnTo>
                <a:lnTo>
                  <a:pt x="0" y="0"/>
                </a:lnTo>
                <a:close/>
              </a:path>
            </a:pathLst>
          </a:custGeom>
          <a:blipFill>
            <a:blip r:embed="rId11"/>
            <a:stretch>
              <a:fillRect l="0" t="0" r="0" b="0"/>
            </a:stretch>
          </a:blipFill>
        </p:spPr>
      </p:sp>
      <p:sp>
        <p:nvSpPr>
          <p:cNvPr name="Freeform 9" id="9"/>
          <p:cNvSpPr/>
          <p:nvPr/>
        </p:nvSpPr>
        <p:spPr>
          <a:xfrm flipH="false" flipV="false" rot="0">
            <a:off x="0" y="5612487"/>
            <a:ext cx="4769239" cy="3851160"/>
          </a:xfrm>
          <a:custGeom>
            <a:avLst/>
            <a:gdLst/>
            <a:ahLst/>
            <a:cxnLst/>
            <a:rect r="r" b="b" t="t" l="l"/>
            <a:pathLst>
              <a:path h="3851160" w="4769239">
                <a:moveTo>
                  <a:pt x="0" y="0"/>
                </a:moveTo>
                <a:lnTo>
                  <a:pt x="4769239" y="0"/>
                </a:lnTo>
                <a:lnTo>
                  <a:pt x="4769239" y="3851160"/>
                </a:lnTo>
                <a:lnTo>
                  <a:pt x="0" y="3851160"/>
                </a:lnTo>
                <a:lnTo>
                  <a:pt x="0" y="0"/>
                </a:lnTo>
                <a:close/>
              </a:path>
            </a:pathLst>
          </a:custGeom>
          <a:blipFill>
            <a:blip r:embed="rId12"/>
            <a:stretch>
              <a:fillRect l="0" t="0" r="0" b="0"/>
            </a:stretch>
          </a:blipFill>
        </p:spPr>
      </p:sp>
      <p:sp>
        <p:nvSpPr>
          <p:cNvPr name="Freeform 10" id="10"/>
          <p:cNvSpPr/>
          <p:nvPr/>
        </p:nvSpPr>
        <p:spPr>
          <a:xfrm flipH="false" flipV="false" rot="0">
            <a:off x="15182605" y="4292186"/>
            <a:ext cx="2352660" cy="4287308"/>
          </a:xfrm>
          <a:custGeom>
            <a:avLst/>
            <a:gdLst/>
            <a:ahLst/>
            <a:cxnLst/>
            <a:rect r="r" b="b" t="t" l="l"/>
            <a:pathLst>
              <a:path h="4287308" w="2352660">
                <a:moveTo>
                  <a:pt x="0" y="0"/>
                </a:moveTo>
                <a:lnTo>
                  <a:pt x="2352661" y="0"/>
                </a:lnTo>
                <a:lnTo>
                  <a:pt x="2352661" y="4287308"/>
                </a:lnTo>
                <a:lnTo>
                  <a:pt x="0" y="4287308"/>
                </a:lnTo>
                <a:lnTo>
                  <a:pt x="0" y="0"/>
                </a:lnTo>
                <a:close/>
              </a:path>
            </a:pathLst>
          </a:custGeom>
          <a:blipFill>
            <a:blip r:embed="rId13"/>
            <a:stretch>
              <a:fillRect l="0" t="0" r="0" b="0"/>
            </a:stretch>
          </a:blipFill>
        </p:spPr>
      </p:sp>
      <p:sp>
        <p:nvSpPr>
          <p:cNvPr name="TextBox 11" id="11"/>
          <p:cNvSpPr txBox="true"/>
          <p:nvPr/>
        </p:nvSpPr>
        <p:spPr>
          <a:xfrm rot="0">
            <a:off x="5462770" y="4040328"/>
            <a:ext cx="7725311" cy="1810804"/>
          </a:xfrm>
          <a:prstGeom prst="rect">
            <a:avLst/>
          </a:prstGeom>
        </p:spPr>
        <p:txBody>
          <a:bodyPr anchor="t" rtlCol="false" tIns="0" lIns="0" bIns="0" rIns="0">
            <a:spAutoFit/>
          </a:bodyPr>
          <a:lstStyle/>
          <a:p>
            <a:pPr algn="ctr">
              <a:lnSpc>
                <a:spcPts val="3616"/>
              </a:lnSpc>
            </a:pPr>
            <a:r>
              <a:rPr lang="en-US" sz="2583" spc="-25">
                <a:solidFill>
                  <a:srgbClr val="000000"/>
                </a:solidFill>
                <a:latin typeface="DM Sans"/>
              </a:rPr>
              <a:t>HTTP is the protocol that powers the internet</a:t>
            </a:r>
          </a:p>
          <a:p>
            <a:pPr algn="ctr">
              <a:lnSpc>
                <a:spcPts val="3616"/>
              </a:lnSpc>
            </a:pPr>
            <a:r>
              <a:rPr lang="en-US" sz="2583" spc="-25">
                <a:solidFill>
                  <a:srgbClr val="000000"/>
                </a:solidFill>
                <a:latin typeface="DM Sans"/>
              </a:rPr>
              <a:t>by allowing web browsers (clients) to request</a:t>
            </a:r>
          </a:p>
          <a:p>
            <a:pPr algn="ctr">
              <a:lnSpc>
                <a:spcPts val="3616"/>
              </a:lnSpc>
            </a:pPr>
            <a:r>
              <a:rPr lang="en-US" sz="2583" spc="-25">
                <a:solidFill>
                  <a:srgbClr val="000000"/>
                </a:solidFill>
                <a:latin typeface="DM Sans"/>
              </a:rPr>
              <a:t>web resources from web servers and retrieve</a:t>
            </a:r>
          </a:p>
          <a:p>
            <a:pPr algn="ctr" marL="0" indent="0" lvl="0">
              <a:lnSpc>
                <a:spcPts val="3616"/>
              </a:lnSpc>
              <a:spcBef>
                <a:spcPct val="0"/>
              </a:spcBef>
            </a:pPr>
            <a:r>
              <a:rPr lang="en-US" sz="2583" spc="-25">
                <a:solidFill>
                  <a:srgbClr val="000000"/>
                </a:solidFill>
                <a:latin typeface="DM Sans"/>
              </a:rPr>
              <a:t>web pages, images, videos, and other content.</a:t>
            </a:r>
          </a:p>
        </p:txBody>
      </p:sp>
      <p:sp>
        <p:nvSpPr>
          <p:cNvPr name="TextBox 12" id="12"/>
          <p:cNvSpPr txBox="true"/>
          <p:nvPr/>
        </p:nvSpPr>
        <p:spPr>
          <a:xfrm rot="0">
            <a:off x="5382835" y="2274305"/>
            <a:ext cx="7885181" cy="1369996"/>
          </a:xfrm>
          <a:prstGeom prst="rect">
            <a:avLst/>
          </a:prstGeom>
        </p:spPr>
        <p:txBody>
          <a:bodyPr anchor="t" rtlCol="false" tIns="0" lIns="0" bIns="0" rIns="0">
            <a:spAutoFit/>
          </a:bodyPr>
          <a:lstStyle/>
          <a:p>
            <a:pPr algn="ctr" marL="0" indent="0" lvl="0">
              <a:lnSpc>
                <a:spcPts val="11008"/>
              </a:lnSpc>
              <a:spcBef>
                <a:spcPct val="0"/>
              </a:spcBef>
            </a:pPr>
            <a:r>
              <a:rPr lang="en-US" sz="7863">
                <a:solidFill>
                  <a:srgbClr val="000000"/>
                </a:solidFill>
                <a:latin typeface="Repo Bold 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196925" y="469453"/>
            <a:ext cx="10585104" cy="9447154"/>
            <a:chOff x="0" y="0"/>
            <a:chExt cx="4819745" cy="4301599"/>
          </a:xfrm>
        </p:grpSpPr>
        <p:sp>
          <p:nvSpPr>
            <p:cNvPr name="Freeform 4" id="4"/>
            <p:cNvSpPr/>
            <p:nvPr/>
          </p:nvSpPr>
          <p:spPr>
            <a:xfrm flipH="false" flipV="false" rot="0">
              <a:off x="0" y="0"/>
              <a:ext cx="4819745" cy="4301599"/>
            </a:xfrm>
            <a:custGeom>
              <a:avLst/>
              <a:gdLst/>
              <a:ahLst/>
              <a:cxnLst/>
              <a:rect r="r" b="b" t="t" l="l"/>
              <a:pathLst>
                <a:path h="4301599" w="4819745">
                  <a:moveTo>
                    <a:pt x="24868" y="0"/>
                  </a:moveTo>
                  <a:lnTo>
                    <a:pt x="4794878" y="0"/>
                  </a:lnTo>
                  <a:cubicBezTo>
                    <a:pt x="4808612" y="0"/>
                    <a:pt x="4819745" y="11134"/>
                    <a:pt x="4819745" y="24868"/>
                  </a:cubicBezTo>
                  <a:lnTo>
                    <a:pt x="4819745" y="4276732"/>
                  </a:lnTo>
                  <a:cubicBezTo>
                    <a:pt x="4819745" y="4290466"/>
                    <a:pt x="4808612" y="4301599"/>
                    <a:pt x="4794878" y="4301599"/>
                  </a:cubicBezTo>
                  <a:lnTo>
                    <a:pt x="24868" y="4301599"/>
                  </a:lnTo>
                  <a:cubicBezTo>
                    <a:pt x="11134" y="4301599"/>
                    <a:pt x="0" y="4290466"/>
                    <a:pt x="0" y="4276732"/>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grpSp>
        <p:nvGrpSpPr>
          <p:cNvPr name="Group 6" id="6"/>
          <p:cNvGrpSpPr/>
          <p:nvPr/>
        </p:nvGrpSpPr>
        <p:grpSpPr>
          <a:xfrm rot="0">
            <a:off x="1028700" y="1185953"/>
            <a:ext cx="5872315" cy="7819203"/>
            <a:chOff x="0" y="0"/>
            <a:chExt cx="2327098" cy="3098616"/>
          </a:xfrm>
        </p:grpSpPr>
        <p:sp>
          <p:nvSpPr>
            <p:cNvPr name="Freeform 7" id="7"/>
            <p:cNvSpPr/>
            <p:nvPr/>
          </p:nvSpPr>
          <p:spPr>
            <a:xfrm flipH="false" flipV="false" rot="0">
              <a:off x="0" y="0"/>
              <a:ext cx="2327098" cy="3098616"/>
            </a:xfrm>
            <a:custGeom>
              <a:avLst/>
              <a:gdLst/>
              <a:ahLst/>
              <a:cxnLst/>
              <a:rect r="r" b="b" t="t" l="l"/>
              <a:pathLst>
                <a:path h="3098616" w="2327098">
                  <a:moveTo>
                    <a:pt x="44825" y="0"/>
                  </a:moveTo>
                  <a:lnTo>
                    <a:pt x="2282273" y="0"/>
                  </a:lnTo>
                  <a:cubicBezTo>
                    <a:pt x="2294161" y="0"/>
                    <a:pt x="2305563" y="4723"/>
                    <a:pt x="2313969" y="13129"/>
                  </a:cubicBezTo>
                  <a:cubicBezTo>
                    <a:pt x="2322375" y="21535"/>
                    <a:pt x="2327098" y="32937"/>
                    <a:pt x="2327098" y="44825"/>
                  </a:cubicBezTo>
                  <a:lnTo>
                    <a:pt x="2327098" y="3053791"/>
                  </a:lnTo>
                  <a:cubicBezTo>
                    <a:pt x="2327098" y="3078547"/>
                    <a:pt x="2307029" y="3098616"/>
                    <a:pt x="2282273" y="3098616"/>
                  </a:cubicBezTo>
                  <a:lnTo>
                    <a:pt x="44825" y="3098616"/>
                  </a:lnTo>
                  <a:cubicBezTo>
                    <a:pt x="20069" y="3098616"/>
                    <a:pt x="0" y="3078547"/>
                    <a:pt x="0" y="3053791"/>
                  </a:cubicBezTo>
                  <a:lnTo>
                    <a:pt x="0" y="44825"/>
                  </a:lnTo>
                  <a:cubicBezTo>
                    <a:pt x="0" y="32937"/>
                    <a:pt x="4723" y="21535"/>
                    <a:pt x="13129" y="13129"/>
                  </a:cubicBezTo>
                  <a:cubicBezTo>
                    <a:pt x="21535" y="4723"/>
                    <a:pt x="32937" y="0"/>
                    <a:pt x="44825" y="0"/>
                  </a:cubicBezTo>
                  <a:close/>
                </a:path>
              </a:pathLst>
            </a:custGeom>
            <a:solidFill>
              <a:srgbClr val="FFFEF7"/>
            </a:solidFill>
            <a:ln w="47625" cap="rnd">
              <a:solidFill>
                <a:srgbClr val="000000"/>
              </a:solidFill>
              <a:prstDash val="solid"/>
              <a:round/>
            </a:ln>
          </p:spPr>
        </p:sp>
        <p:sp>
          <p:nvSpPr>
            <p:cNvPr name="TextBox 8" id="8"/>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9" id="9"/>
          <p:cNvSpPr/>
          <p:nvPr/>
        </p:nvSpPr>
        <p:spPr>
          <a:xfrm flipH="false" flipV="false" rot="0">
            <a:off x="5892327" y="1413923"/>
            <a:ext cx="734337" cy="183584"/>
          </a:xfrm>
          <a:custGeom>
            <a:avLst/>
            <a:gdLst/>
            <a:ahLst/>
            <a:cxnLst/>
            <a:rect r="r" b="b" t="t" l="l"/>
            <a:pathLst>
              <a:path h="183584" w="734337">
                <a:moveTo>
                  <a:pt x="0" y="0"/>
                </a:moveTo>
                <a:lnTo>
                  <a:pt x="734337" y="0"/>
                </a:lnTo>
                <a:lnTo>
                  <a:pt x="734337" y="183584"/>
                </a:lnTo>
                <a:lnTo>
                  <a:pt x="0" y="1835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526406" y="1341552"/>
            <a:ext cx="2732894" cy="2732894"/>
          </a:xfrm>
          <a:custGeom>
            <a:avLst/>
            <a:gdLst/>
            <a:ahLst/>
            <a:cxnLst/>
            <a:rect r="r" b="b" t="t" l="l"/>
            <a:pathLst>
              <a:path h="2732894" w="2732894">
                <a:moveTo>
                  <a:pt x="0" y="0"/>
                </a:moveTo>
                <a:lnTo>
                  <a:pt x="2732894" y="0"/>
                </a:lnTo>
                <a:lnTo>
                  <a:pt x="2732894" y="2732894"/>
                </a:lnTo>
                <a:lnTo>
                  <a:pt x="0" y="27328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673004" y="1413923"/>
            <a:ext cx="2732894" cy="2732894"/>
          </a:xfrm>
          <a:custGeom>
            <a:avLst/>
            <a:gdLst/>
            <a:ahLst/>
            <a:cxnLst/>
            <a:rect r="r" b="b" t="t" l="l"/>
            <a:pathLst>
              <a:path h="2732894" w="2732894">
                <a:moveTo>
                  <a:pt x="0" y="0"/>
                </a:moveTo>
                <a:lnTo>
                  <a:pt x="2732894" y="0"/>
                </a:lnTo>
                <a:lnTo>
                  <a:pt x="2732894" y="2732893"/>
                </a:lnTo>
                <a:lnTo>
                  <a:pt x="0" y="2732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2906313" y="5739678"/>
            <a:ext cx="2732894" cy="2732894"/>
          </a:xfrm>
          <a:custGeom>
            <a:avLst/>
            <a:gdLst/>
            <a:ahLst/>
            <a:cxnLst/>
            <a:rect r="r" b="b" t="t" l="l"/>
            <a:pathLst>
              <a:path h="2732894" w="2732894">
                <a:moveTo>
                  <a:pt x="0" y="0"/>
                </a:moveTo>
                <a:lnTo>
                  <a:pt x="2732894" y="0"/>
                </a:lnTo>
                <a:lnTo>
                  <a:pt x="2732894" y="2732894"/>
                </a:lnTo>
                <a:lnTo>
                  <a:pt x="0" y="27328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123030" y="1341552"/>
            <a:ext cx="2732894" cy="2732894"/>
          </a:xfrm>
          <a:custGeom>
            <a:avLst/>
            <a:gdLst/>
            <a:ahLst/>
            <a:cxnLst/>
            <a:rect r="r" b="b" t="t" l="l"/>
            <a:pathLst>
              <a:path h="2732894" w="2732894">
                <a:moveTo>
                  <a:pt x="0" y="0"/>
                </a:moveTo>
                <a:lnTo>
                  <a:pt x="2732893" y="0"/>
                </a:lnTo>
                <a:lnTo>
                  <a:pt x="2732893" y="2732894"/>
                </a:lnTo>
                <a:lnTo>
                  <a:pt x="0" y="273289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387333" y="3473094"/>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387333" y="5095555"/>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387333" y="6960990"/>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16421221" y="808950"/>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6324846" y="4391520"/>
            <a:ext cx="1348159" cy="134815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sp>
        <p:nvSpPr>
          <p:cNvPr name="TextBox 21" id="21"/>
          <p:cNvSpPr txBox="true"/>
          <p:nvPr/>
        </p:nvSpPr>
        <p:spPr>
          <a:xfrm rot="0">
            <a:off x="1387333" y="1708124"/>
            <a:ext cx="5155050" cy="821996"/>
          </a:xfrm>
          <a:prstGeom prst="rect">
            <a:avLst/>
          </a:prstGeom>
        </p:spPr>
        <p:txBody>
          <a:bodyPr anchor="t" rtlCol="false" tIns="0" lIns="0" bIns="0" rIns="0">
            <a:spAutoFit/>
          </a:bodyPr>
          <a:lstStyle/>
          <a:p>
            <a:pPr marL="0" indent="0" lvl="0">
              <a:lnSpc>
                <a:spcPts val="6668"/>
              </a:lnSpc>
              <a:spcBef>
                <a:spcPct val="0"/>
              </a:spcBef>
            </a:pPr>
            <a:r>
              <a:rPr lang="en-US" sz="4762">
                <a:solidFill>
                  <a:srgbClr val="000000"/>
                </a:solidFill>
                <a:latin typeface="Repo Bold Bold"/>
              </a:rPr>
              <a:t>History of HTTP</a:t>
            </a:r>
          </a:p>
        </p:txBody>
      </p:sp>
      <p:sp>
        <p:nvSpPr>
          <p:cNvPr name="TextBox 22" id="22"/>
          <p:cNvSpPr txBox="true"/>
          <p:nvPr/>
        </p:nvSpPr>
        <p:spPr>
          <a:xfrm rot="0">
            <a:off x="1533684" y="3476860"/>
            <a:ext cx="584224" cy="597585"/>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01</a:t>
            </a:r>
          </a:p>
        </p:txBody>
      </p:sp>
      <p:sp>
        <p:nvSpPr>
          <p:cNvPr name="TextBox 23" id="23"/>
          <p:cNvSpPr txBox="true"/>
          <p:nvPr/>
        </p:nvSpPr>
        <p:spPr>
          <a:xfrm rot="0">
            <a:off x="1533684" y="5099321"/>
            <a:ext cx="584224" cy="590612"/>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02</a:t>
            </a:r>
          </a:p>
        </p:txBody>
      </p:sp>
      <p:sp>
        <p:nvSpPr>
          <p:cNvPr name="TextBox 24" id="24"/>
          <p:cNvSpPr txBox="true"/>
          <p:nvPr/>
        </p:nvSpPr>
        <p:spPr>
          <a:xfrm rot="0">
            <a:off x="1533684" y="6964756"/>
            <a:ext cx="584224" cy="590612"/>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03</a:t>
            </a:r>
          </a:p>
        </p:txBody>
      </p:sp>
      <p:sp>
        <p:nvSpPr>
          <p:cNvPr name="TextBox 25" id="25"/>
          <p:cNvSpPr txBox="true"/>
          <p:nvPr/>
        </p:nvSpPr>
        <p:spPr>
          <a:xfrm rot="0">
            <a:off x="2342714" y="3454044"/>
            <a:ext cx="4152372" cy="937475"/>
          </a:xfrm>
          <a:prstGeom prst="rect">
            <a:avLst/>
          </a:prstGeom>
        </p:spPr>
        <p:txBody>
          <a:bodyPr anchor="t" rtlCol="false" tIns="0" lIns="0" bIns="0" rIns="0">
            <a:spAutoFit/>
          </a:bodyPr>
          <a:lstStyle/>
          <a:p>
            <a:pPr marL="0" indent="0" lvl="0">
              <a:lnSpc>
                <a:spcPts val="1878"/>
              </a:lnSpc>
              <a:spcBef>
                <a:spcPct val="0"/>
              </a:spcBef>
            </a:pPr>
            <a:r>
              <a:rPr lang="en-US" sz="1341" spc="-13">
                <a:solidFill>
                  <a:srgbClr val="01070A"/>
                </a:solidFill>
                <a:latin typeface="DM Sans Bold"/>
              </a:rPr>
              <a:t>The Hypertext Transfer Protocol </a:t>
            </a:r>
            <a:r>
              <a:rPr lang="en-US" sz="1341" spc="-13">
                <a:solidFill>
                  <a:srgbClr val="01070A"/>
                </a:solidFill>
                <a:latin typeface="DM Sans Bold"/>
              </a:rPr>
              <a:t>(HTTP) has a rich history that spans several decades. It played a pivotal role in the development and growth of the World Wide Web</a:t>
            </a:r>
            <a:r>
              <a:rPr lang="en-US" sz="1341" spc="-13">
                <a:solidFill>
                  <a:srgbClr val="143C3C"/>
                </a:solidFill>
                <a:latin typeface="DM Sans Bold"/>
              </a:rPr>
              <a:t>.</a:t>
            </a:r>
          </a:p>
        </p:txBody>
      </p:sp>
      <p:sp>
        <p:nvSpPr>
          <p:cNvPr name="TextBox 26" id="26"/>
          <p:cNvSpPr txBox="true"/>
          <p:nvPr/>
        </p:nvSpPr>
        <p:spPr>
          <a:xfrm rot="0">
            <a:off x="2342714" y="5124450"/>
            <a:ext cx="3753531" cy="937475"/>
          </a:xfrm>
          <a:prstGeom prst="rect">
            <a:avLst/>
          </a:prstGeom>
        </p:spPr>
        <p:txBody>
          <a:bodyPr anchor="t" rtlCol="false" tIns="0" lIns="0" bIns="0" rIns="0">
            <a:spAutoFit/>
          </a:bodyPr>
          <a:lstStyle/>
          <a:p>
            <a:pPr marL="0" indent="0" lvl="0">
              <a:lnSpc>
                <a:spcPts val="1878"/>
              </a:lnSpc>
              <a:spcBef>
                <a:spcPct val="0"/>
              </a:spcBef>
            </a:pPr>
            <a:r>
              <a:rPr lang="en-US" sz="1341" spc="-13">
                <a:solidFill>
                  <a:srgbClr val="000000"/>
                </a:solidFill>
                <a:latin typeface="DM Sans Bold"/>
              </a:rPr>
              <a:t>In March 1989, British computer scientist Tim Berners-Lee, working at CERN, proposed a system for managing and sharing information among researchers.</a:t>
            </a:r>
          </a:p>
        </p:txBody>
      </p:sp>
      <p:sp>
        <p:nvSpPr>
          <p:cNvPr name="TextBox 27" id="27"/>
          <p:cNvSpPr txBox="true"/>
          <p:nvPr/>
        </p:nvSpPr>
        <p:spPr>
          <a:xfrm rot="0">
            <a:off x="2342714" y="6941940"/>
            <a:ext cx="3753531" cy="1175600"/>
          </a:xfrm>
          <a:prstGeom prst="rect">
            <a:avLst/>
          </a:prstGeom>
        </p:spPr>
        <p:txBody>
          <a:bodyPr anchor="t" rtlCol="false" tIns="0" lIns="0" bIns="0" rIns="0">
            <a:spAutoFit/>
          </a:bodyPr>
          <a:lstStyle/>
          <a:p>
            <a:pPr marL="0" indent="0" lvl="0">
              <a:lnSpc>
                <a:spcPts val="1878"/>
              </a:lnSpc>
              <a:spcBef>
                <a:spcPct val="0"/>
              </a:spcBef>
            </a:pPr>
            <a:r>
              <a:rPr lang="en-US" sz="1341" spc="-13">
                <a:solidFill>
                  <a:srgbClr val="000000"/>
                </a:solidFill>
                <a:latin typeface="DM Sans Bold"/>
              </a:rPr>
              <a:t>Tim Berners-Lee, along with Belgian systems engineer Robert Cailliau, published the first HTTP specification in 1990. HTTP has undergone significant evolution since its inception in the early 1990s.</a:t>
            </a:r>
          </a:p>
        </p:txBody>
      </p:sp>
      <p:grpSp>
        <p:nvGrpSpPr>
          <p:cNvPr name="Group 28" id="28"/>
          <p:cNvGrpSpPr/>
          <p:nvPr/>
        </p:nvGrpSpPr>
        <p:grpSpPr>
          <a:xfrm rot="0">
            <a:off x="6495086" y="4602653"/>
            <a:ext cx="1007677" cy="925892"/>
            <a:chOff x="0" y="0"/>
            <a:chExt cx="884596" cy="812800"/>
          </a:xfrm>
        </p:grpSpPr>
        <p:sp>
          <p:nvSpPr>
            <p:cNvPr name="Freeform 29" id="29"/>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30" id="30"/>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sp>
        <p:nvSpPr>
          <p:cNvPr name="TextBox 31" id="31"/>
          <p:cNvSpPr txBox="true"/>
          <p:nvPr/>
        </p:nvSpPr>
        <p:spPr>
          <a:xfrm rot="0">
            <a:off x="8343162" y="2370310"/>
            <a:ext cx="1337720" cy="772494"/>
          </a:xfrm>
          <a:prstGeom prst="rect">
            <a:avLst/>
          </a:prstGeom>
        </p:spPr>
        <p:txBody>
          <a:bodyPr anchor="t" rtlCol="false" tIns="0" lIns="0" bIns="0" rIns="0">
            <a:spAutoFit/>
          </a:bodyPr>
          <a:lstStyle/>
          <a:p>
            <a:pPr algn="ctr">
              <a:lnSpc>
                <a:spcPts val="3096"/>
              </a:lnSpc>
            </a:pPr>
            <a:r>
              <a:rPr lang="en-US" sz="2211">
                <a:solidFill>
                  <a:srgbClr val="000000"/>
                </a:solidFill>
                <a:latin typeface="Repo Bold"/>
              </a:rPr>
              <a:t>HTTP/0.9</a:t>
            </a:r>
          </a:p>
          <a:p>
            <a:pPr algn="ctr" marL="0" indent="0" lvl="0">
              <a:lnSpc>
                <a:spcPts val="3096"/>
              </a:lnSpc>
              <a:spcBef>
                <a:spcPct val="0"/>
              </a:spcBef>
            </a:pPr>
            <a:r>
              <a:rPr lang="en-US" sz="2211">
                <a:solidFill>
                  <a:srgbClr val="000000"/>
                </a:solidFill>
                <a:latin typeface="Repo Bold"/>
              </a:rPr>
              <a:t>(1991)</a:t>
            </a:r>
          </a:p>
        </p:txBody>
      </p:sp>
      <p:sp>
        <p:nvSpPr>
          <p:cNvPr name="TextBox 32" id="32"/>
          <p:cNvSpPr txBox="true"/>
          <p:nvPr/>
        </p:nvSpPr>
        <p:spPr>
          <a:xfrm rot="0">
            <a:off x="11797292" y="2370310"/>
            <a:ext cx="1337720" cy="772494"/>
          </a:xfrm>
          <a:prstGeom prst="rect">
            <a:avLst/>
          </a:prstGeom>
        </p:spPr>
        <p:txBody>
          <a:bodyPr anchor="t" rtlCol="false" tIns="0" lIns="0" bIns="0" rIns="0">
            <a:spAutoFit/>
          </a:bodyPr>
          <a:lstStyle/>
          <a:p>
            <a:pPr algn="ctr">
              <a:lnSpc>
                <a:spcPts val="3096"/>
              </a:lnSpc>
            </a:pPr>
            <a:r>
              <a:rPr lang="en-US" sz="2211">
                <a:solidFill>
                  <a:srgbClr val="000000"/>
                </a:solidFill>
                <a:latin typeface="Repo Bold"/>
              </a:rPr>
              <a:t>HTTP/1.0</a:t>
            </a:r>
          </a:p>
          <a:p>
            <a:pPr algn="ctr">
              <a:lnSpc>
                <a:spcPts val="3096"/>
              </a:lnSpc>
            </a:pPr>
            <a:r>
              <a:rPr lang="en-US" sz="2211">
                <a:solidFill>
                  <a:srgbClr val="000000"/>
                </a:solidFill>
                <a:latin typeface="Repo Bold"/>
              </a:rPr>
              <a:t>(1996)</a:t>
            </a:r>
          </a:p>
        </p:txBody>
      </p:sp>
      <p:sp>
        <p:nvSpPr>
          <p:cNvPr name="TextBox 33" id="33"/>
          <p:cNvSpPr txBox="true"/>
          <p:nvPr/>
        </p:nvSpPr>
        <p:spPr>
          <a:xfrm rot="0">
            <a:off x="15223993" y="2297940"/>
            <a:ext cx="1337720" cy="772494"/>
          </a:xfrm>
          <a:prstGeom prst="rect">
            <a:avLst/>
          </a:prstGeom>
        </p:spPr>
        <p:txBody>
          <a:bodyPr anchor="t" rtlCol="false" tIns="0" lIns="0" bIns="0" rIns="0">
            <a:spAutoFit/>
          </a:bodyPr>
          <a:lstStyle/>
          <a:p>
            <a:pPr algn="ctr">
              <a:lnSpc>
                <a:spcPts val="3096"/>
              </a:lnSpc>
            </a:pPr>
            <a:r>
              <a:rPr lang="en-US" sz="2211">
                <a:solidFill>
                  <a:srgbClr val="000000"/>
                </a:solidFill>
                <a:latin typeface="Repo Bold"/>
              </a:rPr>
              <a:t>HTTP/1.1</a:t>
            </a:r>
          </a:p>
          <a:p>
            <a:pPr algn="ctr" marL="0" indent="0" lvl="0">
              <a:lnSpc>
                <a:spcPts val="3096"/>
              </a:lnSpc>
              <a:spcBef>
                <a:spcPct val="0"/>
              </a:spcBef>
            </a:pPr>
            <a:r>
              <a:rPr lang="en-US" sz="2211">
                <a:solidFill>
                  <a:srgbClr val="000000"/>
                </a:solidFill>
                <a:latin typeface="Repo Bold"/>
              </a:rPr>
              <a:t>(1997)</a:t>
            </a:r>
          </a:p>
        </p:txBody>
      </p:sp>
      <p:sp>
        <p:nvSpPr>
          <p:cNvPr name="TextBox 34" id="34"/>
          <p:cNvSpPr txBox="true"/>
          <p:nvPr/>
        </p:nvSpPr>
        <p:spPr>
          <a:xfrm rot="0">
            <a:off x="13406178" y="6766771"/>
            <a:ext cx="1733164" cy="772494"/>
          </a:xfrm>
          <a:prstGeom prst="rect">
            <a:avLst/>
          </a:prstGeom>
        </p:spPr>
        <p:txBody>
          <a:bodyPr anchor="t" rtlCol="false" tIns="0" lIns="0" bIns="0" rIns="0">
            <a:spAutoFit/>
          </a:bodyPr>
          <a:lstStyle/>
          <a:p>
            <a:pPr algn="ctr">
              <a:lnSpc>
                <a:spcPts val="3096"/>
              </a:lnSpc>
            </a:pPr>
            <a:r>
              <a:rPr lang="en-US" sz="2211">
                <a:solidFill>
                  <a:srgbClr val="000000"/>
                </a:solidFill>
                <a:latin typeface="Repo Bold"/>
              </a:rPr>
              <a:t>HTTP/3</a:t>
            </a:r>
          </a:p>
          <a:p>
            <a:pPr algn="ctr">
              <a:lnSpc>
                <a:spcPts val="3096"/>
              </a:lnSpc>
            </a:pPr>
            <a:r>
              <a:rPr lang="en-US" sz="2211">
                <a:solidFill>
                  <a:srgbClr val="000000"/>
                </a:solidFill>
                <a:latin typeface="Repo Bold"/>
              </a:rPr>
              <a:t>(2020)</a:t>
            </a:r>
          </a:p>
        </p:txBody>
      </p:sp>
      <p:sp>
        <p:nvSpPr>
          <p:cNvPr name="Freeform 35" id="35"/>
          <p:cNvSpPr/>
          <p:nvPr/>
        </p:nvSpPr>
        <p:spPr>
          <a:xfrm flipH="false" flipV="false" rot="0">
            <a:off x="9144000" y="5739678"/>
            <a:ext cx="2732894" cy="2732894"/>
          </a:xfrm>
          <a:custGeom>
            <a:avLst/>
            <a:gdLst/>
            <a:ahLst/>
            <a:cxnLst/>
            <a:rect r="r" b="b" t="t" l="l"/>
            <a:pathLst>
              <a:path h="2732894" w="2732894">
                <a:moveTo>
                  <a:pt x="0" y="0"/>
                </a:moveTo>
                <a:lnTo>
                  <a:pt x="2732894" y="0"/>
                </a:lnTo>
                <a:lnTo>
                  <a:pt x="2732894" y="2732894"/>
                </a:lnTo>
                <a:lnTo>
                  <a:pt x="0" y="2732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6" id="36"/>
          <p:cNvSpPr txBox="true"/>
          <p:nvPr/>
        </p:nvSpPr>
        <p:spPr>
          <a:xfrm rot="0">
            <a:off x="9841587" y="6766771"/>
            <a:ext cx="1337720" cy="772494"/>
          </a:xfrm>
          <a:prstGeom prst="rect">
            <a:avLst/>
          </a:prstGeom>
        </p:spPr>
        <p:txBody>
          <a:bodyPr anchor="t" rtlCol="false" tIns="0" lIns="0" bIns="0" rIns="0">
            <a:spAutoFit/>
          </a:bodyPr>
          <a:lstStyle/>
          <a:p>
            <a:pPr algn="ctr">
              <a:lnSpc>
                <a:spcPts val="3096"/>
              </a:lnSpc>
            </a:pPr>
            <a:r>
              <a:rPr lang="en-US" sz="2211">
                <a:solidFill>
                  <a:srgbClr val="000000"/>
                </a:solidFill>
                <a:latin typeface="Repo Bold"/>
              </a:rPr>
              <a:t>HTTP/2</a:t>
            </a:r>
          </a:p>
          <a:p>
            <a:pPr algn="ctr" marL="0" indent="0" lvl="0">
              <a:lnSpc>
                <a:spcPts val="3096"/>
              </a:lnSpc>
              <a:spcBef>
                <a:spcPct val="0"/>
              </a:spcBef>
            </a:pPr>
            <a:r>
              <a:rPr lang="en-US" sz="2211">
                <a:solidFill>
                  <a:srgbClr val="000000"/>
                </a:solidFill>
                <a:latin typeface="Repo Bold"/>
              </a:rPr>
              <a:t>(2015)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45074" y="4160970"/>
            <a:ext cx="5873171" cy="5344585"/>
          </a:xfrm>
          <a:custGeom>
            <a:avLst/>
            <a:gdLst/>
            <a:ahLst/>
            <a:cxnLst/>
            <a:rect r="r" b="b" t="t" l="l"/>
            <a:pathLst>
              <a:path h="5344585" w="5873171">
                <a:moveTo>
                  <a:pt x="0" y="0"/>
                </a:moveTo>
                <a:lnTo>
                  <a:pt x="5873171" y="0"/>
                </a:lnTo>
                <a:lnTo>
                  <a:pt x="5873171" y="5344585"/>
                </a:lnTo>
                <a:lnTo>
                  <a:pt x="0" y="5344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85250" y="5037922"/>
            <a:ext cx="8716094" cy="5689232"/>
          </a:xfrm>
          <a:custGeom>
            <a:avLst/>
            <a:gdLst/>
            <a:ahLst/>
            <a:cxnLst/>
            <a:rect r="r" b="b" t="t" l="l"/>
            <a:pathLst>
              <a:path h="5689232" w="8716094">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386129" y="4160970"/>
            <a:ext cx="5873171" cy="5344585"/>
          </a:xfrm>
          <a:custGeom>
            <a:avLst/>
            <a:gdLst/>
            <a:ahLst/>
            <a:cxnLst/>
            <a:rect r="r" b="b" t="t" l="l"/>
            <a:pathLst>
              <a:path h="5344585" w="5873171">
                <a:moveTo>
                  <a:pt x="0" y="0"/>
                </a:moveTo>
                <a:lnTo>
                  <a:pt x="5873171" y="0"/>
                </a:lnTo>
                <a:lnTo>
                  <a:pt x="5873171" y="5344585"/>
                </a:lnTo>
                <a:lnTo>
                  <a:pt x="0" y="5344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615357" y="1263707"/>
            <a:ext cx="5060685" cy="1910409"/>
          </a:xfrm>
          <a:custGeom>
            <a:avLst/>
            <a:gdLst/>
            <a:ahLst/>
            <a:cxnLst/>
            <a:rect r="r" b="b" t="t" l="l"/>
            <a:pathLst>
              <a:path h="1910409" w="5060685">
                <a:moveTo>
                  <a:pt x="0" y="0"/>
                </a:moveTo>
                <a:lnTo>
                  <a:pt x="5060684" y="0"/>
                </a:lnTo>
                <a:lnTo>
                  <a:pt x="5060684" y="1910408"/>
                </a:lnTo>
                <a:lnTo>
                  <a:pt x="0" y="1910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7499656">
            <a:off x="4123323" y="2326829"/>
            <a:ext cx="2397621" cy="1083022"/>
          </a:xfrm>
          <a:custGeom>
            <a:avLst/>
            <a:gdLst/>
            <a:ahLst/>
            <a:cxnLst/>
            <a:rect r="r" b="b" t="t" l="l"/>
            <a:pathLst>
              <a:path h="1083022" w="2397621">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187426" y="4952672"/>
            <a:ext cx="1040792" cy="1080924"/>
          </a:xfrm>
          <a:custGeom>
            <a:avLst/>
            <a:gdLst/>
            <a:ahLst/>
            <a:cxnLst/>
            <a:rect r="r" b="b" t="t" l="l"/>
            <a:pathLst>
              <a:path h="1080924" w="1040792">
                <a:moveTo>
                  <a:pt x="0" y="0"/>
                </a:moveTo>
                <a:lnTo>
                  <a:pt x="1040791" y="0"/>
                </a:lnTo>
                <a:lnTo>
                  <a:pt x="1040791" y="1080924"/>
                </a:lnTo>
                <a:lnTo>
                  <a:pt x="0" y="10809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0311087" y="4867306"/>
            <a:ext cx="840865" cy="1080924"/>
          </a:xfrm>
          <a:custGeom>
            <a:avLst/>
            <a:gdLst/>
            <a:ahLst/>
            <a:cxnLst/>
            <a:rect r="r" b="b" t="t" l="l"/>
            <a:pathLst>
              <a:path h="1080924" w="840865">
                <a:moveTo>
                  <a:pt x="0" y="0"/>
                </a:moveTo>
                <a:lnTo>
                  <a:pt x="840865" y="0"/>
                </a:lnTo>
                <a:lnTo>
                  <a:pt x="840865" y="1080924"/>
                </a:lnTo>
                <a:lnTo>
                  <a:pt x="0" y="10809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5895616" y="4843148"/>
            <a:ext cx="877165" cy="1129240"/>
          </a:xfrm>
          <a:custGeom>
            <a:avLst/>
            <a:gdLst/>
            <a:ahLst/>
            <a:cxnLst/>
            <a:rect r="r" b="b" t="t" l="l"/>
            <a:pathLst>
              <a:path h="1129240" w="877165">
                <a:moveTo>
                  <a:pt x="0" y="0"/>
                </a:moveTo>
                <a:lnTo>
                  <a:pt x="877165" y="0"/>
                </a:lnTo>
                <a:lnTo>
                  <a:pt x="877165" y="1129240"/>
                </a:lnTo>
                <a:lnTo>
                  <a:pt x="0" y="11292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true" flipV="true" rot="-7473391">
            <a:off x="11765115" y="2328655"/>
            <a:ext cx="2397621" cy="1083022"/>
          </a:xfrm>
          <a:custGeom>
            <a:avLst/>
            <a:gdLst/>
            <a:ahLst/>
            <a:cxnLst/>
            <a:rect r="r" b="b" t="t" l="l"/>
            <a:pathLst>
              <a:path h="1083022" w="2397621">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7282648">
            <a:off x="-1792404" y="516566"/>
            <a:ext cx="5115649" cy="2818257"/>
          </a:xfrm>
          <a:custGeom>
            <a:avLst/>
            <a:gdLst/>
            <a:ahLst/>
            <a:cxnLst/>
            <a:rect r="r" b="b" t="t" l="l"/>
            <a:pathLst>
              <a:path h="2818257" w="5115649">
                <a:moveTo>
                  <a:pt x="0" y="0"/>
                </a:moveTo>
                <a:lnTo>
                  <a:pt x="5115649" y="0"/>
                </a:lnTo>
                <a:lnTo>
                  <a:pt x="5115649" y="2818257"/>
                </a:lnTo>
                <a:lnTo>
                  <a:pt x="0" y="281825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5895616" y="8945111"/>
            <a:ext cx="2966186" cy="2885291"/>
          </a:xfrm>
          <a:custGeom>
            <a:avLst/>
            <a:gdLst/>
            <a:ahLst/>
            <a:cxnLst/>
            <a:rect r="r" b="b" t="t" l="l"/>
            <a:pathLst>
              <a:path h="2885291" w="2966186">
                <a:moveTo>
                  <a:pt x="0" y="0"/>
                </a:moveTo>
                <a:lnTo>
                  <a:pt x="2966187" y="0"/>
                </a:lnTo>
                <a:lnTo>
                  <a:pt x="2966187" y="2885290"/>
                </a:lnTo>
                <a:lnTo>
                  <a:pt x="0" y="28852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5194024" y="432759"/>
            <a:ext cx="2705946" cy="2985871"/>
          </a:xfrm>
          <a:custGeom>
            <a:avLst/>
            <a:gdLst/>
            <a:ahLst/>
            <a:cxnLst/>
            <a:rect r="r" b="b" t="t" l="l"/>
            <a:pathLst>
              <a:path h="2985871" w="2705946">
                <a:moveTo>
                  <a:pt x="0" y="0"/>
                </a:moveTo>
                <a:lnTo>
                  <a:pt x="2705946" y="0"/>
                </a:lnTo>
                <a:lnTo>
                  <a:pt x="2705946" y="2985871"/>
                </a:lnTo>
                <a:lnTo>
                  <a:pt x="0" y="2985871"/>
                </a:lnTo>
                <a:lnTo>
                  <a:pt x="0" y="0"/>
                </a:lnTo>
                <a:close/>
              </a:path>
            </a:pathLst>
          </a:custGeom>
          <a:blipFill>
            <a:blip r:embed="rId21"/>
            <a:stretch>
              <a:fillRect l="0" t="0" r="0" b="0"/>
            </a:stretch>
          </a:blipFill>
        </p:spPr>
      </p:sp>
      <p:sp>
        <p:nvSpPr>
          <p:cNvPr name="Freeform 15" id="15"/>
          <p:cNvSpPr/>
          <p:nvPr/>
        </p:nvSpPr>
        <p:spPr>
          <a:xfrm flipH="false" flipV="false" rot="0">
            <a:off x="8171993" y="8190590"/>
            <a:ext cx="1944015" cy="1509042"/>
          </a:xfrm>
          <a:custGeom>
            <a:avLst/>
            <a:gdLst/>
            <a:ahLst/>
            <a:cxnLst/>
            <a:rect r="r" b="b" t="t" l="l"/>
            <a:pathLst>
              <a:path h="1509042" w="1944015">
                <a:moveTo>
                  <a:pt x="0" y="0"/>
                </a:moveTo>
                <a:lnTo>
                  <a:pt x="1944014" y="0"/>
                </a:lnTo>
                <a:lnTo>
                  <a:pt x="1944014" y="1509042"/>
                </a:lnTo>
                <a:lnTo>
                  <a:pt x="0" y="150904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538980" y="93164"/>
            <a:ext cx="4168108" cy="2777002"/>
          </a:xfrm>
          <a:custGeom>
            <a:avLst/>
            <a:gdLst/>
            <a:ahLst/>
            <a:cxnLst/>
            <a:rect r="r" b="b" t="t" l="l"/>
            <a:pathLst>
              <a:path h="2777002" w="4168108">
                <a:moveTo>
                  <a:pt x="0" y="0"/>
                </a:moveTo>
                <a:lnTo>
                  <a:pt x="4168108" y="0"/>
                </a:lnTo>
                <a:lnTo>
                  <a:pt x="4168108" y="2777002"/>
                </a:lnTo>
                <a:lnTo>
                  <a:pt x="0" y="2777002"/>
                </a:lnTo>
                <a:lnTo>
                  <a:pt x="0" y="0"/>
                </a:lnTo>
                <a:close/>
              </a:path>
            </a:pathLst>
          </a:custGeom>
          <a:blipFill>
            <a:blip r:embed="rId24"/>
            <a:stretch>
              <a:fillRect l="0" t="0" r="0" b="0"/>
            </a:stretch>
          </a:blipFill>
        </p:spPr>
      </p:sp>
      <p:sp>
        <p:nvSpPr>
          <p:cNvPr name="TextBox 17" id="17"/>
          <p:cNvSpPr txBox="true"/>
          <p:nvPr/>
        </p:nvSpPr>
        <p:spPr>
          <a:xfrm rot="0">
            <a:off x="12098433" y="5561799"/>
            <a:ext cx="4448564" cy="3367184"/>
          </a:xfrm>
          <a:prstGeom prst="rect">
            <a:avLst/>
          </a:prstGeom>
        </p:spPr>
        <p:txBody>
          <a:bodyPr anchor="t" rtlCol="false" tIns="0" lIns="0" bIns="0" rIns="0">
            <a:spAutoFit/>
          </a:bodyPr>
          <a:lstStyle/>
          <a:p>
            <a:pPr marL="0" indent="0" lvl="0">
              <a:lnSpc>
                <a:spcPts val="2456"/>
              </a:lnSpc>
              <a:spcBef>
                <a:spcPct val="0"/>
              </a:spcBef>
            </a:pPr>
            <a:r>
              <a:rPr lang="en-US" sz="1754" spc="-17">
                <a:solidFill>
                  <a:srgbClr val="000000"/>
                </a:solidFill>
                <a:latin typeface="DM Sans"/>
              </a:rPr>
              <a:t>It was developed to address some of the limitations and </a:t>
            </a:r>
            <a:r>
              <a:rPr lang="en-US" sz="1754" spc="-17">
                <a:solidFill>
                  <a:srgbClr val="000000"/>
                </a:solidFill>
                <a:latin typeface="DM Sans"/>
              </a:rPr>
              <a:t>performance bottlenecks of its predecessor, HTTP/1.1. It was standardized by the Internet Engineering Task Force. Major web browsers, including Chrome, Firefox, Safari, and Edge, support HTTP/2, and many websites have transitioned to using it. The improved performance and efficiency of HTTP/2 have contributed to faster and more responsive web experiences for users</a:t>
            </a:r>
          </a:p>
        </p:txBody>
      </p:sp>
      <p:sp>
        <p:nvSpPr>
          <p:cNvPr name="TextBox 18" id="18"/>
          <p:cNvSpPr txBox="true"/>
          <p:nvPr/>
        </p:nvSpPr>
        <p:spPr>
          <a:xfrm rot="0">
            <a:off x="6901871" y="1611918"/>
            <a:ext cx="4484259" cy="1147311"/>
          </a:xfrm>
          <a:prstGeom prst="rect">
            <a:avLst/>
          </a:prstGeom>
        </p:spPr>
        <p:txBody>
          <a:bodyPr anchor="t" rtlCol="false" tIns="0" lIns="0" bIns="0" rIns="0">
            <a:spAutoFit/>
          </a:bodyPr>
          <a:lstStyle/>
          <a:p>
            <a:pPr algn="ctr" marL="0" indent="0" lvl="0">
              <a:lnSpc>
                <a:spcPts val="4632"/>
              </a:lnSpc>
              <a:spcBef>
                <a:spcPct val="0"/>
              </a:spcBef>
            </a:pPr>
            <a:r>
              <a:rPr lang="en-US" sz="3309">
                <a:solidFill>
                  <a:srgbClr val="000000"/>
                </a:solidFill>
                <a:latin typeface="Repo Bold Bold"/>
              </a:rPr>
              <a:t>What is HTTP/1.1 and HTTP/2?</a:t>
            </a:r>
          </a:p>
        </p:txBody>
      </p:sp>
      <p:sp>
        <p:nvSpPr>
          <p:cNvPr name="TextBox 19" id="19"/>
          <p:cNvSpPr txBox="true"/>
          <p:nvPr/>
        </p:nvSpPr>
        <p:spPr>
          <a:xfrm rot="0">
            <a:off x="2155800" y="5713012"/>
            <a:ext cx="4297455" cy="3064758"/>
          </a:xfrm>
          <a:prstGeom prst="rect">
            <a:avLst/>
          </a:prstGeom>
        </p:spPr>
        <p:txBody>
          <a:bodyPr anchor="t" rtlCol="false" tIns="0" lIns="0" bIns="0" rIns="0">
            <a:spAutoFit/>
          </a:bodyPr>
          <a:lstStyle/>
          <a:p>
            <a:pPr marL="0" indent="0" lvl="0">
              <a:lnSpc>
                <a:spcPts val="2751"/>
              </a:lnSpc>
              <a:spcBef>
                <a:spcPct val="0"/>
              </a:spcBef>
            </a:pPr>
            <a:r>
              <a:rPr lang="en-US" sz="1965" spc="-19">
                <a:solidFill>
                  <a:srgbClr val="000000"/>
                </a:solidFill>
                <a:latin typeface="DM Sans"/>
              </a:rPr>
              <a:t>HTTP/1.1 has been the dominant version of the </a:t>
            </a:r>
            <a:r>
              <a:rPr lang="en-US" sz="1965" spc="-19">
                <a:solidFill>
                  <a:srgbClr val="000000"/>
                </a:solidFill>
                <a:latin typeface="DM Sans"/>
              </a:rPr>
              <a:t>HTTP protocol for many years and is still widely used on the internet. It is designed to facilitate the transfer of hypertext (HTML), as well as other resources such as images, stylesheets, scripts, and more. HTTP/1.1 is an improvement over its predecessor.</a:t>
            </a:r>
          </a:p>
        </p:txBody>
      </p:sp>
      <p:sp>
        <p:nvSpPr>
          <p:cNvPr name="TextBox 20" id="20"/>
          <p:cNvSpPr txBox="true"/>
          <p:nvPr/>
        </p:nvSpPr>
        <p:spPr>
          <a:xfrm rot="0">
            <a:off x="1750156" y="5114925"/>
            <a:ext cx="4881712" cy="321862"/>
          </a:xfrm>
          <a:prstGeom prst="rect">
            <a:avLst/>
          </a:prstGeom>
        </p:spPr>
        <p:txBody>
          <a:bodyPr anchor="t" rtlCol="false" tIns="0" lIns="0" bIns="0" rIns="0">
            <a:spAutoFit/>
          </a:bodyPr>
          <a:lstStyle/>
          <a:p>
            <a:pPr>
              <a:lnSpc>
                <a:spcPts val="2734"/>
              </a:lnSpc>
              <a:spcBef>
                <a:spcPct val="0"/>
              </a:spcBef>
            </a:pPr>
            <a:r>
              <a:rPr lang="en-US" sz="1953">
                <a:solidFill>
                  <a:srgbClr val="000000"/>
                </a:solidFill>
                <a:latin typeface="DM Sans Bold"/>
              </a:rPr>
              <a:t>HTTP/1.1 (The Old Workhorse)</a:t>
            </a:r>
          </a:p>
        </p:txBody>
      </p:sp>
      <p:sp>
        <p:nvSpPr>
          <p:cNvPr name="TextBox 21" id="21"/>
          <p:cNvSpPr txBox="true"/>
          <p:nvPr/>
        </p:nvSpPr>
        <p:spPr>
          <a:xfrm rot="0">
            <a:off x="11649027" y="4968281"/>
            <a:ext cx="4881712" cy="321862"/>
          </a:xfrm>
          <a:prstGeom prst="rect">
            <a:avLst/>
          </a:prstGeom>
        </p:spPr>
        <p:txBody>
          <a:bodyPr anchor="t" rtlCol="false" tIns="0" lIns="0" bIns="0" rIns="0">
            <a:spAutoFit/>
          </a:bodyPr>
          <a:lstStyle/>
          <a:p>
            <a:pPr>
              <a:lnSpc>
                <a:spcPts val="2734"/>
              </a:lnSpc>
              <a:spcBef>
                <a:spcPct val="0"/>
              </a:spcBef>
            </a:pPr>
            <a:r>
              <a:rPr lang="en-US" sz="1953">
                <a:solidFill>
                  <a:srgbClr val="000000"/>
                </a:solidFill>
                <a:latin typeface="DM Sans Bold"/>
              </a:rPr>
              <a:t>HTTP/2 (The Modern Marvel)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280600">
            <a:off x="-1976190" y="6717110"/>
            <a:ext cx="8062123" cy="4441497"/>
          </a:xfrm>
          <a:custGeom>
            <a:avLst/>
            <a:gdLst/>
            <a:ahLst/>
            <a:cxnLst/>
            <a:rect r="r" b="b" t="t" l="l"/>
            <a:pathLst>
              <a:path h="4441497" w="8062123">
                <a:moveTo>
                  <a:pt x="0" y="0"/>
                </a:moveTo>
                <a:lnTo>
                  <a:pt x="8062123" y="0"/>
                </a:lnTo>
                <a:lnTo>
                  <a:pt x="8062123" y="4441497"/>
                </a:lnTo>
                <a:lnTo>
                  <a:pt x="0" y="4441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35593">
            <a:off x="13800653" y="7443652"/>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525344" y="1223221"/>
            <a:ext cx="10585104" cy="3076595"/>
            <a:chOff x="0" y="0"/>
            <a:chExt cx="4819745" cy="1400875"/>
          </a:xfrm>
        </p:grpSpPr>
        <p:sp>
          <p:nvSpPr>
            <p:cNvPr name="Freeform 6" id="6"/>
            <p:cNvSpPr/>
            <p:nvPr/>
          </p:nvSpPr>
          <p:spPr>
            <a:xfrm flipH="false" flipV="false" rot="0">
              <a:off x="0" y="0"/>
              <a:ext cx="4819745" cy="1400875"/>
            </a:xfrm>
            <a:custGeom>
              <a:avLst/>
              <a:gdLst/>
              <a:ahLst/>
              <a:cxnLst/>
              <a:rect r="r" b="b" t="t" l="l"/>
              <a:pathLst>
                <a:path h="1400875" w="4819745">
                  <a:moveTo>
                    <a:pt x="24868" y="0"/>
                  </a:moveTo>
                  <a:lnTo>
                    <a:pt x="4794878" y="0"/>
                  </a:lnTo>
                  <a:cubicBezTo>
                    <a:pt x="4808612" y="0"/>
                    <a:pt x="4819745" y="11134"/>
                    <a:pt x="4819745" y="24868"/>
                  </a:cubicBezTo>
                  <a:lnTo>
                    <a:pt x="4819745" y="1376007"/>
                  </a:lnTo>
                  <a:cubicBezTo>
                    <a:pt x="4819745" y="1389741"/>
                    <a:pt x="4808612" y="1400875"/>
                    <a:pt x="4794878" y="1400875"/>
                  </a:cubicBezTo>
                  <a:lnTo>
                    <a:pt x="24868" y="1400875"/>
                  </a:lnTo>
                  <a:cubicBezTo>
                    <a:pt x="11134" y="1400875"/>
                    <a:pt x="0" y="1389741"/>
                    <a:pt x="0" y="1376007"/>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7" id="7"/>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8" id="8"/>
          <p:cNvSpPr/>
          <p:nvPr/>
        </p:nvSpPr>
        <p:spPr>
          <a:xfrm flipH="false" flipV="false" rot="0">
            <a:off x="12545421" y="1562718"/>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027184" y="4972710"/>
            <a:ext cx="6940226" cy="4285590"/>
          </a:xfrm>
          <a:custGeom>
            <a:avLst/>
            <a:gdLst/>
            <a:ahLst/>
            <a:cxnLst/>
            <a:rect r="r" b="b" t="t" l="l"/>
            <a:pathLst>
              <a:path h="4285590" w="6940226">
                <a:moveTo>
                  <a:pt x="0" y="0"/>
                </a:moveTo>
                <a:lnTo>
                  <a:pt x="6940226" y="0"/>
                </a:lnTo>
                <a:lnTo>
                  <a:pt x="6940226" y="4285590"/>
                </a:lnTo>
                <a:lnTo>
                  <a:pt x="0" y="4285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320590" y="4972710"/>
            <a:ext cx="6940226" cy="4285590"/>
          </a:xfrm>
          <a:custGeom>
            <a:avLst/>
            <a:gdLst/>
            <a:ahLst/>
            <a:cxnLst/>
            <a:rect r="r" b="b" t="t" l="l"/>
            <a:pathLst>
              <a:path h="4285590" w="6940226">
                <a:moveTo>
                  <a:pt x="0" y="0"/>
                </a:moveTo>
                <a:lnTo>
                  <a:pt x="6940226" y="0"/>
                </a:lnTo>
                <a:lnTo>
                  <a:pt x="6940226" y="4285590"/>
                </a:lnTo>
                <a:lnTo>
                  <a:pt x="0" y="4285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5400000">
            <a:off x="4823217" y="3960072"/>
            <a:ext cx="1348159" cy="134815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14" id="14"/>
          <p:cNvGrpSpPr/>
          <p:nvPr/>
        </p:nvGrpSpPr>
        <p:grpSpPr>
          <a:xfrm rot="5400000">
            <a:off x="4993458" y="4171205"/>
            <a:ext cx="1007677" cy="925892"/>
            <a:chOff x="0" y="0"/>
            <a:chExt cx="884596" cy="812800"/>
          </a:xfrm>
        </p:grpSpPr>
        <p:sp>
          <p:nvSpPr>
            <p:cNvPr name="Freeform 15" id="15"/>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16" id="16"/>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grpSp>
        <p:nvGrpSpPr>
          <p:cNvPr name="Group 17" id="17"/>
          <p:cNvGrpSpPr/>
          <p:nvPr/>
        </p:nvGrpSpPr>
        <p:grpSpPr>
          <a:xfrm rot="0">
            <a:off x="11195043" y="3795341"/>
            <a:ext cx="1348159" cy="134815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20" id="20"/>
          <p:cNvGrpSpPr/>
          <p:nvPr/>
        </p:nvGrpSpPr>
        <p:grpSpPr>
          <a:xfrm rot="5546644">
            <a:off x="11365284" y="4020248"/>
            <a:ext cx="1007677" cy="925892"/>
            <a:chOff x="0" y="0"/>
            <a:chExt cx="884596" cy="812800"/>
          </a:xfrm>
        </p:grpSpPr>
        <p:sp>
          <p:nvSpPr>
            <p:cNvPr name="Freeform 21" id="21"/>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22" id="22"/>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sp>
        <p:nvSpPr>
          <p:cNvPr name="Freeform 23" id="23"/>
          <p:cNvSpPr/>
          <p:nvPr/>
        </p:nvSpPr>
        <p:spPr>
          <a:xfrm flipH="false" flipV="false" rot="0">
            <a:off x="7843483" y="8017426"/>
            <a:ext cx="796679" cy="824506"/>
          </a:xfrm>
          <a:custGeom>
            <a:avLst/>
            <a:gdLst/>
            <a:ahLst/>
            <a:cxnLst/>
            <a:rect r="r" b="b" t="t" l="l"/>
            <a:pathLst>
              <a:path h="824506" w="796679">
                <a:moveTo>
                  <a:pt x="0" y="0"/>
                </a:moveTo>
                <a:lnTo>
                  <a:pt x="796678" y="0"/>
                </a:lnTo>
                <a:lnTo>
                  <a:pt x="796678" y="824505"/>
                </a:lnTo>
                <a:lnTo>
                  <a:pt x="0" y="8245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10057892" y="6297592"/>
            <a:ext cx="5540384" cy="1998997"/>
          </a:xfrm>
          <a:prstGeom prst="rect">
            <a:avLst/>
          </a:prstGeom>
        </p:spPr>
        <p:txBody>
          <a:bodyPr anchor="t" rtlCol="false" tIns="0" lIns="0" bIns="0" rIns="0">
            <a:spAutoFit/>
          </a:bodyPr>
          <a:lstStyle/>
          <a:p>
            <a:pPr marL="0" indent="0" lvl="0">
              <a:lnSpc>
                <a:spcPts val="2640"/>
              </a:lnSpc>
              <a:spcBef>
                <a:spcPct val="0"/>
              </a:spcBef>
            </a:pPr>
            <a:r>
              <a:rPr lang="en-US" sz="1886" spc="-18">
                <a:solidFill>
                  <a:srgbClr val="000000"/>
                </a:solidFill>
                <a:latin typeface="DM Sans Italics"/>
              </a:rPr>
              <a:t>HTTP/2 is widely compatible with modern </a:t>
            </a:r>
            <a:r>
              <a:rPr lang="en-US" sz="1886" spc="-18">
                <a:solidFill>
                  <a:srgbClr val="000000"/>
                </a:solidFill>
                <a:latin typeface="DM Sans Italics"/>
              </a:rPr>
              <a:t>web browsers and web servers, making it a practical choice for improving web performance. Most modern web browsers such as Google Chrome, Mozilla Firefox, Apple Safari, and Microsoft Edge have excellent support for HTTP/2.</a:t>
            </a:r>
          </a:p>
        </p:txBody>
      </p:sp>
      <p:sp>
        <p:nvSpPr>
          <p:cNvPr name="Freeform 25" id="25"/>
          <p:cNvSpPr/>
          <p:nvPr/>
        </p:nvSpPr>
        <p:spPr>
          <a:xfrm flipH="false" flipV="false" rot="0">
            <a:off x="15183619" y="8086048"/>
            <a:ext cx="796679" cy="824506"/>
          </a:xfrm>
          <a:custGeom>
            <a:avLst/>
            <a:gdLst/>
            <a:ahLst/>
            <a:cxnLst/>
            <a:rect r="r" b="b" t="t" l="l"/>
            <a:pathLst>
              <a:path h="824506" w="796679">
                <a:moveTo>
                  <a:pt x="0" y="0"/>
                </a:moveTo>
                <a:lnTo>
                  <a:pt x="796679" y="0"/>
                </a:lnTo>
                <a:lnTo>
                  <a:pt x="796679" y="824506"/>
                </a:lnTo>
                <a:lnTo>
                  <a:pt x="0" y="8245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1524563">
            <a:off x="392208" y="1453791"/>
            <a:ext cx="2296577" cy="1398041"/>
          </a:xfrm>
          <a:custGeom>
            <a:avLst/>
            <a:gdLst/>
            <a:ahLst/>
            <a:cxnLst/>
            <a:rect r="r" b="b" t="t" l="l"/>
            <a:pathLst>
              <a:path h="1398041" w="2296577">
                <a:moveTo>
                  <a:pt x="0" y="0"/>
                </a:moveTo>
                <a:lnTo>
                  <a:pt x="2296577" y="0"/>
                </a:lnTo>
                <a:lnTo>
                  <a:pt x="2296577" y="1398042"/>
                </a:lnTo>
                <a:lnTo>
                  <a:pt x="0" y="1398042"/>
                </a:lnTo>
                <a:lnTo>
                  <a:pt x="0" y="0"/>
                </a:lnTo>
                <a:close/>
              </a:path>
            </a:pathLst>
          </a:custGeom>
          <a:blipFill>
            <a:blip r:embed="rId13"/>
            <a:stretch>
              <a:fillRect l="0" t="0" r="0" b="0"/>
            </a:stretch>
          </a:blipFill>
        </p:spPr>
      </p:sp>
      <p:sp>
        <p:nvSpPr>
          <p:cNvPr name="Freeform 27" id="27"/>
          <p:cNvSpPr/>
          <p:nvPr/>
        </p:nvSpPr>
        <p:spPr>
          <a:xfrm flipH="false" flipV="false" rot="0">
            <a:off x="14110447" y="-238477"/>
            <a:ext cx="6258251" cy="4114800"/>
          </a:xfrm>
          <a:custGeom>
            <a:avLst/>
            <a:gdLst/>
            <a:ahLst/>
            <a:cxnLst/>
            <a:rect r="r" b="b" t="t" l="l"/>
            <a:pathLst>
              <a:path h="4114800" w="6258251">
                <a:moveTo>
                  <a:pt x="0" y="0"/>
                </a:moveTo>
                <a:lnTo>
                  <a:pt x="6258251" y="0"/>
                </a:lnTo>
                <a:lnTo>
                  <a:pt x="625825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8" id="28"/>
          <p:cNvSpPr txBox="true"/>
          <p:nvPr/>
        </p:nvSpPr>
        <p:spPr>
          <a:xfrm rot="0">
            <a:off x="4092404" y="2514406"/>
            <a:ext cx="9652282" cy="1176161"/>
          </a:xfrm>
          <a:prstGeom prst="rect">
            <a:avLst/>
          </a:prstGeom>
        </p:spPr>
        <p:txBody>
          <a:bodyPr anchor="t" rtlCol="false" tIns="0" lIns="0" bIns="0" rIns="0">
            <a:spAutoFit/>
          </a:bodyPr>
          <a:lstStyle/>
          <a:p>
            <a:pPr marL="0" indent="0" lvl="0">
              <a:lnSpc>
                <a:spcPts val="3115"/>
              </a:lnSpc>
              <a:spcBef>
                <a:spcPct val="0"/>
              </a:spcBef>
            </a:pPr>
            <a:r>
              <a:rPr lang="en-US" sz="2225" spc="-22">
                <a:solidFill>
                  <a:srgbClr val="000000"/>
                </a:solidFill>
                <a:latin typeface="DM Sans"/>
              </a:rPr>
              <a:t>Compatibility refers to how well different components of the HTTP ecosystem work together to enable the exchange of data between clients and servers over the Internet.</a:t>
            </a:r>
          </a:p>
        </p:txBody>
      </p:sp>
      <p:sp>
        <p:nvSpPr>
          <p:cNvPr name="TextBox 29" id="29"/>
          <p:cNvSpPr txBox="true"/>
          <p:nvPr/>
        </p:nvSpPr>
        <p:spPr>
          <a:xfrm rot="0">
            <a:off x="4092404" y="1422019"/>
            <a:ext cx="6278382" cy="821996"/>
          </a:xfrm>
          <a:prstGeom prst="rect">
            <a:avLst/>
          </a:prstGeom>
        </p:spPr>
        <p:txBody>
          <a:bodyPr anchor="t" rtlCol="false" tIns="0" lIns="0" bIns="0" rIns="0">
            <a:spAutoFit/>
          </a:bodyPr>
          <a:lstStyle/>
          <a:p>
            <a:pPr algn="l" marL="0" indent="0" lvl="0">
              <a:lnSpc>
                <a:spcPts val="6668"/>
              </a:lnSpc>
              <a:spcBef>
                <a:spcPct val="0"/>
              </a:spcBef>
            </a:pPr>
            <a:r>
              <a:rPr lang="en-US" sz="4762">
                <a:solidFill>
                  <a:srgbClr val="000000"/>
                </a:solidFill>
                <a:latin typeface="Repo Bold Bold"/>
              </a:rPr>
              <a:t>Compatibility</a:t>
            </a:r>
          </a:p>
        </p:txBody>
      </p:sp>
      <p:sp>
        <p:nvSpPr>
          <p:cNvPr name="TextBox 30" id="30"/>
          <p:cNvSpPr txBox="true"/>
          <p:nvPr/>
        </p:nvSpPr>
        <p:spPr>
          <a:xfrm rot="0">
            <a:off x="2785425" y="6640301"/>
            <a:ext cx="5423744" cy="1664196"/>
          </a:xfrm>
          <a:prstGeom prst="rect">
            <a:avLst/>
          </a:prstGeom>
        </p:spPr>
        <p:txBody>
          <a:bodyPr anchor="t" rtlCol="false" tIns="0" lIns="0" bIns="0" rIns="0">
            <a:spAutoFit/>
          </a:bodyPr>
          <a:lstStyle/>
          <a:p>
            <a:pPr marL="0" indent="0" lvl="0">
              <a:lnSpc>
                <a:spcPts val="2640"/>
              </a:lnSpc>
              <a:spcBef>
                <a:spcPct val="0"/>
              </a:spcBef>
            </a:pPr>
            <a:r>
              <a:rPr lang="en-US" sz="1886" spc="-18">
                <a:solidFill>
                  <a:srgbClr val="000000"/>
                </a:solidFill>
                <a:latin typeface="DM Sans Italics"/>
              </a:rPr>
              <a:t>Virtually all web servers and browsers are </a:t>
            </a:r>
            <a:r>
              <a:rPr lang="en-US" sz="1886" spc="-18">
                <a:solidFill>
                  <a:srgbClr val="000000"/>
                </a:solidFill>
                <a:latin typeface="DM Sans Italics"/>
              </a:rPr>
              <a:t>compatible with HTTP/1.1. This makes it a safe choice for maintaining compatibility with older systems and ensuring your website works for a broad range of users.</a:t>
            </a:r>
          </a:p>
        </p:txBody>
      </p:sp>
      <p:sp>
        <p:nvSpPr>
          <p:cNvPr name="TextBox 31" id="31"/>
          <p:cNvSpPr txBox="true"/>
          <p:nvPr/>
        </p:nvSpPr>
        <p:spPr>
          <a:xfrm rot="0">
            <a:off x="2272037" y="5982728"/>
            <a:ext cx="4846798" cy="381348"/>
          </a:xfrm>
          <a:prstGeom prst="rect">
            <a:avLst/>
          </a:prstGeom>
        </p:spPr>
        <p:txBody>
          <a:bodyPr anchor="t" rtlCol="false" tIns="0" lIns="0" bIns="0" rIns="0">
            <a:spAutoFit/>
          </a:bodyPr>
          <a:lstStyle/>
          <a:p>
            <a:pPr>
              <a:lnSpc>
                <a:spcPts val="3247"/>
              </a:lnSpc>
              <a:spcBef>
                <a:spcPct val="0"/>
              </a:spcBef>
            </a:pPr>
            <a:r>
              <a:rPr lang="en-US" sz="2319">
                <a:solidFill>
                  <a:srgbClr val="000000"/>
                </a:solidFill>
                <a:latin typeface="DM Sans Bold"/>
              </a:rPr>
              <a:t>HTTP/1.1 (The Old Workhorse)</a:t>
            </a:r>
          </a:p>
        </p:txBody>
      </p:sp>
      <p:sp>
        <p:nvSpPr>
          <p:cNvPr name="TextBox 32" id="32"/>
          <p:cNvSpPr txBox="true"/>
          <p:nvPr/>
        </p:nvSpPr>
        <p:spPr>
          <a:xfrm rot="0">
            <a:off x="9621326" y="5849639"/>
            <a:ext cx="5177530" cy="381348"/>
          </a:xfrm>
          <a:prstGeom prst="rect">
            <a:avLst/>
          </a:prstGeom>
        </p:spPr>
        <p:txBody>
          <a:bodyPr anchor="t" rtlCol="false" tIns="0" lIns="0" bIns="0" rIns="0">
            <a:spAutoFit/>
          </a:bodyPr>
          <a:lstStyle/>
          <a:p>
            <a:pPr>
              <a:lnSpc>
                <a:spcPts val="3247"/>
              </a:lnSpc>
              <a:spcBef>
                <a:spcPct val="0"/>
              </a:spcBef>
            </a:pPr>
            <a:r>
              <a:rPr lang="en-US" sz="2319">
                <a:solidFill>
                  <a:srgbClr val="000000"/>
                </a:solidFill>
                <a:latin typeface="DM Sans Bold"/>
              </a:rPr>
              <a:t>HTTP/2 (The Modern Marvel)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280600">
            <a:off x="-1976190" y="6717110"/>
            <a:ext cx="8062123" cy="4441497"/>
          </a:xfrm>
          <a:custGeom>
            <a:avLst/>
            <a:gdLst/>
            <a:ahLst/>
            <a:cxnLst/>
            <a:rect r="r" b="b" t="t" l="l"/>
            <a:pathLst>
              <a:path h="4441497" w="8062123">
                <a:moveTo>
                  <a:pt x="0" y="0"/>
                </a:moveTo>
                <a:lnTo>
                  <a:pt x="8062123" y="0"/>
                </a:lnTo>
                <a:lnTo>
                  <a:pt x="8062123" y="4441497"/>
                </a:lnTo>
                <a:lnTo>
                  <a:pt x="0" y="4441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35593">
            <a:off x="13800653" y="7443652"/>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525344" y="1223221"/>
            <a:ext cx="10585104" cy="3076595"/>
            <a:chOff x="0" y="0"/>
            <a:chExt cx="4819745" cy="1400875"/>
          </a:xfrm>
        </p:grpSpPr>
        <p:sp>
          <p:nvSpPr>
            <p:cNvPr name="Freeform 6" id="6"/>
            <p:cNvSpPr/>
            <p:nvPr/>
          </p:nvSpPr>
          <p:spPr>
            <a:xfrm flipH="false" flipV="false" rot="0">
              <a:off x="0" y="0"/>
              <a:ext cx="4819745" cy="1400875"/>
            </a:xfrm>
            <a:custGeom>
              <a:avLst/>
              <a:gdLst/>
              <a:ahLst/>
              <a:cxnLst/>
              <a:rect r="r" b="b" t="t" l="l"/>
              <a:pathLst>
                <a:path h="1400875" w="4819745">
                  <a:moveTo>
                    <a:pt x="24868" y="0"/>
                  </a:moveTo>
                  <a:lnTo>
                    <a:pt x="4794878" y="0"/>
                  </a:lnTo>
                  <a:cubicBezTo>
                    <a:pt x="4808612" y="0"/>
                    <a:pt x="4819745" y="11134"/>
                    <a:pt x="4819745" y="24868"/>
                  </a:cubicBezTo>
                  <a:lnTo>
                    <a:pt x="4819745" y="1376007"/>
                  </a:lnTo>
                  <a:cubicBezTo>
                    <a:pt x="4819745" y="1389741"/>
                    <a:pt x="4808612" y="1400875"/>
                    <a:pt x="4794878" y="1400875"/>
                  </a:cubicBezTo>
                  <a:lnTo>
                    <a:pt x="24868" y="1400875"/>
                  </a:lnTo>
                  <a:cubicBezTo>
                    <a:pt x="11134" y="1400875"/>
                    <a:pt x="0" y="1389741"/>
                    <a:pt x="0" y="1376007"/>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7" id="7"/>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8" id="8"/>
          <p:cNvSpPr/>
          <p:nvPr/>
        </p:nvSpPr>
        <p:spPr>
          <a:xfrm flipH="false" flipV="false" rot="0">
            <a:off x="12545421" y="1562718"/>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027184" y="4972710"/>
            <a:ext cx="6940226" cy="4285590"/>
          </a:xfrm>
          <a:custGeom>
            <a:avLst/>
            <a:gdLst/>
            <a:ahLst/>
            <a:cxnLst/>
            <a:rect r="r" b="b" t="t" l="l"/>
            <a:pathLst>
              <a:path h="4285590" w="6940226">
                <a:moveTo>
                  <a:pt x="0" y="0"/>
                </a:moveTo>
                <a:lnTo>
                  <a:pt x="6940226" y="0"/>
                </a:lnTo>
                <a:lnTo>
                  <a:pt x="6940226" y="4285590"/>
                </a:lnTo>
                <a:lnTo>
                  <a:pt x="0" y="4285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320590" y="4972710"/>
            <a:ext cx="6940226" cy="4285590"/>
          </a:xfrm>
          <a:custGeom>
            <a:avLst/>
            <a:gdLst/>
            <a:ahLst/>
            <a:cxnLst/>
            <a:rect r="r" b="b" t="t" l="l"/>
            <a:pathLst>
              <a:path h="4285590" w="6940226">
                <a:moveTo>
                  <a:pt x="0" y="0"/>
                </a:moveTo>
                <a:lnTo>
                  <a:pt x="6940226" y="0"/>
                </a:lnTo>
                <a:lnTo>
                  <a:pt x="6940226" y="4285590"/>
                </a:lnTo>
                <a:lnTo>
                  <a:pt x="0" y="4285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5400000">
            <a:off x="4823217" y="3960072"/>
            <a:ext cx="1348159" cy="134815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14" id="14"/>
          <p:cNvGrpSpPr/>
          <p:nvPr/>
        </p:nvGrpSpPr>
        <p:grpSpPr>
          <a:xfrm rot="5400000">
            <a:off x="4993458" y="4171205"/>
            <a:ext cx="1007677" cy="925892"/>
            <a:chOff x="0" y="0"/>
            <a:chExt cx="884596" cy="812800"/>
          </a:xfrm>
        </p:grpSpPr>
        <p:sp>
          <p:nvSpPr>
            <p:cNvPr name="Freeform 15" id="15"/>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16" id="16"/>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grpSp>
        <p:nvGrpSpPr>
          <p:cNvPr name="Group 17" id="17"/>
          <p:cNvGrpSpPr/>
          <p:nvPr/>
        </p:nvGrpSpPr>
        <p:grpSpPr>
          <a:xfrm rot="0">
            <a:off x="11195043" y="3795341"/>
            <a:ext cx="1348159" cy="134815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20" id="20"/>
          <p:cNvGrpSpPr/>
          <p:nvPr/>
        </p:nvGrpSpPr>
        <p:grpSpPr>
          <a:xfrm rot="5546644">
            <a:off x="11365284" y="4020248"/>
            <a:ext cx="1007677" cy="925892"/>
            <a:chOff x="0" y="0"/>
            <a:chExt cx="884596" cy="812800"/>
          </a:xfrm>
        </p:grpSpPr>
        <p:sp>
          <p:nvSpPr>
            <p:cNvPr name="Freeform 21" id="21"/>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22" id="22"/>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sp>
        <p:nvSpPr>
          <p:cNvPr name="Freeform 23" id="23"/>
          <p:cNvSpPr/>
          <p:nvPr/>
        </p:nvSpPr>
        <p:spPr>
          <a:xfrm flipH="false" flipV="false" rot="0">
            <a:off x="7843483" y="8017426"/>
            <a:ext cx="796679" cy="824506"/>
          </a:xfrm>
          <a:custGeom>
            <a:avLst/>
            <a:gdLst/>
            <a:ahLst/>
            <a:cxnLst/>
            <a:rect r="r" b="b" t="t" l="l"/>
            <a:pathLst>
              <a:path h="824506" w="796679">
                <a:moveTo>
                  <a:pt x="0" y="0"/>
                </a:moveTo>
                <a:lnTo>
                  <a:pt x="796678" y="0"/>
                </a:lnTo>
                <a:lnTo>
                  <a:pt x="796678" y="824505"/>
                </a:lnTo>
                <a:lnTo>
                  <a:pt x="0" y="8245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10057892" y="6297592"/>
            <a:ext cx="5540384" cy="2333798"/>
          </a:xfrm>
          <a:prstGeom prst="rect">
            <a:avLst/>
          </a:prstGeom>
        </p:spPr>
        <p:txBody>
          <a:bodyPr anchor="t" rtlCol="false" tIns="0" lIns="0" bIns="0" rIns="0">
            <a:spAutoFit/>
          </a:bodyPr>
          <a:lstStyle/>
          <a:p>
            <a:pPr>
              <a:lnSpc>
                <a:spcPts val="2640"/>
              </a:lnSpc>
            </a:pPr>
            <a:r>
              <a:rPr lang="en-US" sz="1886" spc="-18">
                <a:solidFill>
                  <a:srgbClr val="000000"/>
                </a:solidFill>
                <a:latin typeface="DM Sans Italics"/>
              </a:rPr>
              <a:t>HTTP/2 introduced a binary framing layer for more</a:t>
            </a:r>
          </a:p>
          <a:p>
            <a:pPr>
              <a:lnSpc>
                <a:spcPts val="2640"/>
              </a:lnSpc>
            </a:pPr>
            <a:r>
              <a:rPr lang="en-US" sz="1886" spc="-18">
                <a:solidFill>
                  <a:srgbClr val="000000"/>
                </a:solidFill>
                <a:latin typeface="DM Sans Italics"/>
              </a:rPr>
              <a:t>efficient data transmission. HTTP/2 still uses plain</a:t>
            </a:r>
          </a:p>
          <a:p>
            <a:pPr marL="0" indent="0" lvl="0">
              <a:lnSpc>
                <a:spcPts val="2640"/>
              </a:lnSpc>
              <a:spcBef>
                <a:spcPct val="0"/>
              </a:spcBef>
            </a:pPr>
            <a:r>
              <a:rPr lang="en-US" sz="1886" spc="-18">
                <a:solidFill>
                  <a:srgbClr val="000000"/>
                </a:solidFill>
                <a:latin typeface="DM Sans Italics"/>
              </a:rPr>
              <a:t>text for headers and content, the framing layer is binary. This binary framing layer allows for multiplexing multiple streams over a single connection, header compression, and other performance optimizations.</a:t>
            </a:r>
          </a:p>
        </p:txBody>
      </p:sp>
      <p:sp>
        <p:nvSpPr>
          <p:cNvPr name="Freeform 25" id="25"/>
          <p:cNvSpPr/>
          <p:nvPr/>
        </p:nvSpPr>
        <p:spPr>
          <a:xfrm flipH="false" flipV="false" rot="0">
            <a:off x="15183619" y="8086048"/>
            <a:ext cx="796679" cy="824506"/>
          </a:xfrm>
          <a:custGeom>
            <a:avLst/>
            <a:gdLst/>
            <a:ahLst/>
            <a:cxnLst/>
            <a:rect r="r" b="b" t="t" l="l"/>
            <a:pathLst>
              <a:path h="824506" w="796679">
                <a:moveTo>
                  <a:pt x="0" y="0"/>
                </a:moveTo>
                <a:lnTo>
                  <a:pt x="796679" y="0"/>
                </a:lnTo>
                <a:lnTo>
                  <a:pt x="796679" y="824506"/>
                </a:lnTo>
                <a:lnTo>
                  <a:pt x="0" y="8245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4798856" y="2494386"/>
            <a:ext cx="3327902" cy="2217214"/>
          </a:xfrm>
          <a:custGeom>
            <a:avLst/>
            <a:gdLst/>
            <a:ahLst/>
            <a:cxnLst/>
            <a:rect r="r" b="b" t="t" l="l"/>
            <a:pathLst>
              <a:path h="2217214" w="3327902">
                <a:moveTo>
                  <a:pt x="0" y="0"/>
                </a:moveTo>
                <a:lnTo>
                  <a:pt x="3327902" y="0"/>
                </a:lnTo>
                <a:lnTo>
                  <a:pt x="3327902" y="2217214"/>
                </a:lnTo>
                <a:lnTo>
                  <a:pt x="0" y="2217214"/>
                </a:lnTo>
                <a:lnTo>
                  <a:pt x="0" y="0"/>
                </a:lnTo>
                <a:close/>
              </a:path>
            </a:pathLst>
          </a:custGeom>
          <a:blipFill>
            <a:blip r:embed="rId13"/>
            <a:stretch>
              <a:fillRect l="0" t="0" r="0" b="0"/>
            </a:stretch>
          </a:blipFill>
        </p:spPr>
      </p:sp>
      <p:sp>
        <p:nvSpPr>
          <p:cNvPr name="Freeform 27" id="27"/>
          <p:cNvSpPr/>
          <p:nvPr/>
        </p:nvSpPr>
        <p:spPr>
          <a:xfrm flipH="false" flipV="false" rot="0">
            <a:off x="-798426" y="1028700"/>
            <a:ext cx="3479373" cy="2931372"/>
          </a:xfrm>
          <a:custGeom>
            <a:avLst/>
            <a:gdLst/>
            <a:ahLst/>
            <a:cxnLst/>
            <a:rect r="r" b="b" t="t" l="l"/>
            <a:pathLst>
              <a:path h="2931372" w="3479373">
                <a:moveTo>
                  <a:pt x="0" y="0"/>
                </a:moveTo>
                <a:lnTo>
                  <a:pt x="3479373" y="0"/>
                </a:lnTo>
                <a:lnTo>
                  <a:pt x="3479373" y="2931372"/>
                </a:lnTo>
                <a:lnTo>
                  <a:pt x="0" y="29313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8" id="28"/>
          <p:cNvSpPr txBox="true"/>
          <p:nvPr/>
        </p:nvSpPr>
        <p:spPr>
          <a:xfrm rot="0">
            <a:off x="4092404" y="1910617"/>
            <a:ext cx="9365599" cy="1660196"/>
          </a:xfrm>
          <a:prstGeom prst="rect">
            <a:avLst/>
          </a:prstGeom>
        </p:spPr>
        <p:txBody>
          <a:bodyPr anchor="t" rtlCol="false" tIns="0" lIns="0" bIns="0" rIns="0">
            <a:spAutoFit/>
          </a:bodyPr>
          <a:lstStyle/>
          <a:p>
            <a:pPr>
              <a:lnSpc>
                <a:spcPts val="6668"/>
              </a:lnSpc>
            </a:pPr>
            <a:r>
              <a:rPr lang="en-US" sz="4762">
                <a:solidFill>
                  <a:srgbClr val="000000"/>
                </a:solidFill>
                <a:latin typeface="Repo Bold Bold"/>
              </a:rPr>
              <a:t>Binary protocol (or) Text-based</a:t>
            </a:r>
          </a:p>
          <a:p>
            <a:pPr algn="l" marL="0" indent="0" lvl="0">
              <a:lnSpc>
                <a:spcPts val="6668"/>
              </a:lnSpc>
              <a:spcBef>
                <a:spcPct val="0"/>
              </a:spcBef>
            </a:pPr>
            <a:r>
              <a:rPr lang="en-US" sz="4762">
                <a:solidFill>
                  <a:srgbClr val="000000"/>
                </a:solidFill>
                <a:latin typeface="Repo Bold Bold"/>
              </a:rPr>
              <a:t>protocol</a:t>
            </a:r>
          </a:p>
        </p:txBody>
      </p:sp>
      <p:sp>
        <p:nvSpPr>
          <p:cNvPr name="TextBox 29" id="29"/>
          <p:cNvSpPr txBox="true"/>
          <p:nvPr/>
        </p:nvSpPr>
        <p:spPr>
          <a:xfrm rot="0">
            <a:off x="2785425" y="6640301"/>
            <a:ext cx="5423744" cy="1998997"/>
          </a:xfrm>
          <a:prstGeom prst="rect">
            <a:avLst/>
          </a:prstGeom>
        </p:spPr>
        <p:txBody>
          <a:bodyPr anchor="t" rtlCol="false" tIns="0" lIns="0" bIns="0" rIns="0">
            <a:spAutoFit/>
          </a:bodyPr>
          <a:lstStyle/>
          <a:p>
            <a:pPr>
              <a:lnSpc>
                <a:spcPts val="2640"/>
              </a:lnSpc>
            </a:pPr>
            <a:r>
              <a:rPr lang="en-US" sz="1886" spc="-18">
                <a:solidFill>
                  <a:srgbClr val="000000"/>
                </a:solidFill>
                <a:latin typeface="DM Sans Italics"/>
              </a:rPr>
              <a:t>HTTP/1.1 is primarily a text-based protocol, and</a:t>
            </a:r>
          </a:p>
          <a:p>
            <a:pPr>
              <a:lnSpc>
                <a:spcPts val="2640"/>
              </a:lnSpc>
            </a:pPr>
            <a:r>
              <a:rPr lang="en-US" sz="1886" spc="-18">
                <a:solidFill>
                  <a:srgbClr val="000000"/>
                </a:solidFill>
                <a:latin typeface="DM Sans Italics"/>
              </a:rPr>
              <a:t>it uses plain text to structure and transmit its</a:t>
            </a:r>
          </a:p>
          <a:p>
            <a:pPr>
              <a:lnSpc>
                <a:spcPts val="2640"/>
              </a:lnSpc>
            </a:pPr>
            <a:r>
              <a:rPr lang="en-US" sz="1886" spc="-18">
                <a:solidFill>
                  <a:srgbClr val="000000"/>
                </a:solidFill>
                <a:latin typeface="DM Sans Italics"/>
              </a:rPr>
              <a:t>messages. Text-based nature means that</a:t>
            </a:r>
          </a:p>
          <a:p>
            <a:pPr>
              <a:lnSpc>
                <a:spcPts val="2640"/>
              </a:lnSpc>
            </a:pPr>
            <a:r>
              <a:rPr lang="en-US" sz="1886" spc="-18">
                <a:solidFill>
                  <a:srgbClr val="000000"/>
                </a:solidFill>
                <a:latin typeface="DM Sans Italics"/>
              </a:rPr>
              <a:t>headers, request methods, status codes, and</a:t>
            </a:r>
          </a:p>
          <a:p>
            <a:pPr>
              <a:lnSpc>
                <a:spcPts val="2640"/>
              </a:lnSpc>
            </a:pPr>
            <a:r>
              <a:rPr lang="en-US" sz="1886" spc="-18">
                <a:solidFill>
                  <a:srgbClr val="000000"/>
                </a:solidFill>
                <a:latin typeface="DM Sans Italics"/>
              </a:rPr>
              <a:t>other information is represented as plain</a:t>
            </a:r>
          </a:p>
          <a:p>
            <a:pPr marL="0" indent="0" lvl="0">
              <a:lnSpc>
                <a:spcPts val="2640"/>
              </a:lnSpc>
              <a:spcBef>
                <a:spcPct val="0"/>
              </a:spcBef>
            </a:pPr>
            <a:r>
              <a:rPr lang="en-US" sz="1886" spc="-18">
                <a:solidFill>
                  <a:srgbClr val="000000"/>
                </a:solidFill>
                <a:latin typeface="DM Sans Italics"/>
              </a:rPr>
              <a:t>ASCII text.</a:t>
            </a:r>
          </a:p>
        </p:txBody>
      </p:sp>
      <p:sp>
        <p:nvSpPr>
          <p:cNvPr name="TextBox 30" id="30"/>
          <p:cNvSpPr txBox="true"/>
          <p:nvPr/>
        </p:nvSpPr>
        <p:spPr>
          <a:xfrm rot="0">
            <a:off x="2272037" y="5982728"/>
            <a:ext cx="4846798" cy="381348"/>
          </a:xfrm>
          <a:prstGeom prst="rect">
            <a:avLst/>
          </a:prstGeom>
        </p:spPr>
        <p:txBody>
          <a:bodyPr anchor="t" rtlCol="false" tIns="0" lIns="0" bIns="0" rIns="0">
            <a:spAutoFit/>
          </a:bodyPr>
          <a:lstStyle/>
          <a:p>
            <a:pPr>
              <a:lnSpc>
                <a:spcPts val="3247"/>
              </a:lnSpc>
              <a:spcBef>
                <a:spcPct val="0"/>
              </a:spcBef>
            </a:pPr>
            <a:r>
              <a:rPr lang="en-US" sz="2319">
                <a:solidFill>
                  <a:srgbClr val="000000"/>
                </a:solidFill>
                <a:latin typeface="DM Sans Bold"/>
              </a:rPr>
              <a:t>HTTP/1.1 (The Old Workhorse)</a:t>
            </a:r>
          </a:p>
        </p:txBody>
      </p:sp>
      <p:sp>
        <p:nvSpPr>
          <p:cNvPr name="TextBox 31" id="31"/>
          <p:cNvSpPr txBox="true"/>
          <p:nvPr/>
        </p:nvSpPr>
        <p:spPr>
          <a:xfrm rot="0">
            <a:off x="9621326" y="5849639"/>
            <a:ext cx="5177530" cy="381348"/>
          </a:xfrm>
          <a:prstGeom prst="rect">
            <a:avLst/>
          </a:prstGeom>
        </p:spPr>
        <p:txBody>
          <a:bodyPr anchor="t" rtlCol="false" tIns="0" lIns="0" bIns="0" rIns="0">
            <a:spAutoFit/>
          </a:bodyPr>
          <a:lstStyle/>
          <a:p>
            <a:pPr>
              <a:lnSpc>
                <a:spcPts val="3247"/>
              </a:lnSpc>
              <a:spcBef>
                <a:spcPct val="0"/>
              </a:spcBef>
            </a:pPr>
            <a:r>
              <a:rPr lang="en-US" sz="2319">
                <a:solidFill>
                  <a:srgbClr val="000000"/>
                </a:solidFill>
                <a:latin typeface="DM Sans Bold"/>
              </a:rPr>
              <a:t>HTTP/2 (The Modern Marvel)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280600">
            <a:off x="-1976190" y="6717110"/>
            <a:ext cx="8062123" cy="4441497"/>
          </a:xfrm>
          <a:custGeom>
            <a:avLst/>
            <a:gdLst/>
            <a:ahLst/>
            <a:cxnLst/>
            <a:rect r="r" b="b" t="t" l="l"/>
            <a:pathLst>
              <a:path h="4441497" w="8062123">
                <a:moveTo>
                  <a:pt x="0" y="0"/>
                </a:moveTo>
                <a:lnTo>
                  <a:pt x="8062123" y="0"/>
                </a:lnTo>
                <a:lnTo>
                  <a:pt x="8062123" y="4441497"/>
                </a:lnTo>
                <a:lnTo>
                  <a:pt x="0" y="4441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35593">
            <a:off x="13800653" y="7443652"/>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525344" y="1223221"/>
            <a:ext cx="10585104" cy="3076595"/>
            <a:chOff x="0" y="0"/>
            <a:chExt cx="4819745" cy="1400875"/>
          </a:xfrm>
        </p:grpSpPr>
        <p:sp>
          <p:nvSpPr>
            <p:cNvPr name="Freeform 6" id="6"/>
            <p:cNvSpPr/>
            <p:nvPr/>
          </p:nvSpPr>
          <p:spPr>
            <a:xfrm flipH="false" flipV="false" rot="0">
              <a:off x="0" y="0"/>
              <a:ext cx="4819745" cy="1400875"/>
            </a:xfrm>
            <a:custGeom>
              <a:avLst/>
              <a:gdLst/>
              <a:ahLst/>
              <a:cxnLst/>
              <a:rect r="r" b="b" t="t" l="l"/>
              <a:pathLst>
                <a:path h="1400875" w="4819745">
                  <a:moveTo>
                    <a:pt x="24868" y="0"/>
                  </a:moveTo>
                  <a:lnTo>
                    <a:pt x="4794878" y="0"/>
                  </a:lnTo>
                  <a:cubicBezTo>
                    <a:pt x="4808612" y="0"/>
                    <a:pt x="4819745" y="11134"/>
                    <a:pt x="4819745" y="24868"/>
                  </a:cubicBezTo>
                  <a:lnTo>
                    <a:pt x="4819745" y="1376007"/>
                  </a:lnTo>
                  <a:cubicBezTo>
                    <a:pt x="4819745" y="1389741"/>
                    <a:pt x="4808612" y="1400875"/>
                    <a:pt x="4794878" y="1400875"/>
                  </a:cubicBezTo>
                  <a:lnTo>
                    <a:pt x="24868" y="1400875"/>
                  </a:lnTo>
                  <a:cubicBezTo>
                    <a:pt x="11134" y="1400875"/>
                    <a:pt x="0" y="1389741"/>
                    <a:pt x="0" y="1376007"/>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7" id="7"/>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8" id="8"/>
          <p:cNvSpPr/>
          <p:nvPr/>
        </p:nvSpPr>
        <p:spPr>
          <a:xfrm flipH="false" flipV="false" rot="0">
            <a:off x="12545421" y="1562718"/>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027184" y="4972710"/>
            <a:ext cx="6940226" cy="4285590"/>
          </a:xfrm>
          <a:custGeom>
            <a:avLst/>
            <a:gdLst/>
            <a:ahLst/>
            <a:cxnLst/>
            <a:rect r="r" b="b" t="t" l="l"/>
            <a:pathLst>
              <a:path h="4285590" w="6940226">
                <a:moveTo>
                  <a:pt x="0" y="0"/>
                </a:moveTo>
                <a:lnTo>
                  <a:pt x="6940226" y="0"/>
                </a:lnTo>
                <a:lnTo>
                  <a:pt x="6940226" y="4285590"/>
                </a:lnTo>
                <a:lnTo>
                  <a:pt x="0" y="4285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320590" y="4972710"/>
            <a:ext cx="6940226" cy="4285590"/>
          </a:xfrm>
          <a:custGeom>
            <a:avLst/>
            <a:gdLst/>
            <a:ahLst/>
            <a:cxnLst/>
            <a:rect r="r" b="b" t="t" l="l"/>
            <a:pathLst>
              <a:path h="4285590" w="6940226">
                <a:moveTo>
                  <a:pt x="0" y="0"/>
                </a:moveTo>
                <a:lnTo>
                  <a:pt x="6940226" y="0"/>
                </a:lnTo>
                <a:lnTo>
                  <a:pt x="6940226" y="4285590"/>
                </a:lnTo>
                <a:lnTo>
                  <a:pt x="0" y="4285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5400000">
            <a:off x="4823217" y="3960072"/>
            <a:ext cx="1348159" cy="134815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14" id="14"/>
          <p:cNvGrpSpPr/>
          <p:nvPr/>
        </p:nvGrpSpPr>
        <p:grpSpPr>
          <a:xfrm rot="5400000">
            <a:off x="4993458" y="4171205"/>
            <a:ext cx="1007677" cy="925892"/>
            <a:chOff x="0" y="0"/>
            <a:chExt cx="884596" cy="812800"/>
          </a:xfrm>
        </p:grpSpPr>
        <p:sp>
          <p:nvSpPr>
            <p:cNvPr name="Freeform 15" id="15"/>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16" id="16"/>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grpSp>
        <p:nvGrpSpPr>
          <p:cNvPr name="Group 17" id="17"/>
          <p:cNvGrpSpPr/>
          <p:nvPr/>
        </p:nvGrpSpPr>
        <p:grpSpPr>
          <a:xfrm rot="0">
            <a:off x="11195043" y="3795341"/>
            <a:ext cx="1348159" cy="134815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20" id="20"/>
          <p:cNvGrpSpPr/>
          <p:nvPr/>
        </p:nvGrpSpPr>
        <p:grpSpPr>
          <a:xfrm rot="5546644">
            <a:off x="11365284" y="4020248"/>
            <a:ext cx="1007677" cy="925892"/>
            <a:chOff x="0" y="0"/>
            <a:chExt cx="884596" cy="812800"/>
          </a:xfrm>
        </p:grpSpPr>
        <p:sp>
          <p:nvSpPr>
            <p:cNvPr name="Freeform 21" id="21"/>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22" id="22"/>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sp>
        <p:nvSpPr>
          <p:cNvPr name="Freeform 23" id="23"/>
          <p:cNvSpPr/>
          <p:nvPr/>
        </p:nvSpPr>
        <p:spPr>
          <a:xfrm flipH="false" flipV="false" rot="0">
            <a:off x="7843483" y="8017426"/>
            <a:ext cx="796679" cy="824506"/>
          </a:xfrm>
          <a:custGeom>
            <a:avLst/>
            <a:gdLst/>
            <a:ahLst/>
            <a:cxnLst/>
            <a:rect r="r" b="b" t="t" l="l"/>
            <a:pathLst>
              <a:path h="824506" w="796679">
                <a:moveTo>
                  <a:pt x="0" y="0"/>
                </a:moveTo>
                <a:lnTo>
                  <a:pt x="796678" y="0"/>
                </a:lnTo>
                <a:lnTo>
                  <a:pt x="796678" y="824505"/>
                </a:lnTo>
                <a:lnTo>
                  <a:pt x="0" y="8245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9937868" y="6618133"/>
            <a:ext cx="6042429" cy="1811546"/>
          </a:xfrm>
          <a:prstGeom prst="rect">
            <a:avLst/>
          </a:prstGeom>
        </p:spPr>
        <p:txBody>
          <a:bodyPr anchor="t" rtlCol="false" tIns="0" lIns="0" bIns="0" rIns="0">
            <a:spAutoFit/>
          </a:bodyPr>
          <a:lstStyle/>
          <a:p>
            <a:pPr marL="0" indent="0" lvl="0">
              <a:lnSpc>
                <a:spcPts val="2879"/>
              </a:lnSpc>
              <a:spcBef>
                <a:spcPct val="0"/>
              </a:spcBef>
            </a:pPr>
            <a:r>
              <a:rPr lang="en-US" sz="2057" spc="-20">
                <a:solidFill>
                  <a:srgbClr val="000000"/>
                </a:solidFill>
                <a:latin typeface="DM Sans Italics"/>
              </a:rPr>
              <a:t>HTTP/2 is a powerful feature that introduces </a:t>
            </a:r>
            <a:r>
              <a:rPr lang="en-US" sz="2057" spc="-20">
                <a:solidFill>
                  <a:srgbClr val="000000"/>
                </a:solidFill>
                <a:latin typeface="DM Sans Italics"/>
              </a:rPr>
              <a:t>several mechanisms such as Stream Prioritization, Exclusive Streams, Server Push, Priority Frames, and Browser Control for prioritizing resources, making it more efficient and responsive.</a:t>
            </a:r>
          </a:p>
        </p:txBody>
      </p:sp>
      <p:sp>
        <p:nvSpPr>
          <p:cNvPr name="Freeform 25" id="25"/>
          <p:cNvSpPr/>
          <p:nvPr/>
        </p:nvSpPr>
        <p:spPr>
          <a:xfrm flipH="false" flipV="false" rot="0">
            <a:off x="15183619" y="8086048"/>
            <a:ext cx="796679" cy="824506"/>
          </a:xfrm>
          <a:custGeom>
            <a:avLst/>
            <a:gdLst/>
            <a:ahLst/>
            <a:cxnLst/>
            <a:rect r="r" b="b" t="t" l="l"/>
            <a:pathLst>
              <a:path h="824506" w="796679">
                <a:moveTo>
                  <a:pt x="0" y="0"/>
                </a:moveTo>
                <a:lnTo>
                  <a:pt x="796679" y="0"/>
                </a:lnTo>
                <a:lnTo>
                  <a:pt x="796679" y="824506"/>
                </a:lnTo>
                <a:lnTo>
                  <a:pt x="0" y="8245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626076" y="1562718"/>
            <a:ext cx="2680947" cy="2863147"/>
          </a:xfrm>
          <a:custGeom>
            <a:avLst/>
            <a:gdLst/>
            <a:ahLst/>
            <a:cxnLst/>
            <a:rect r="r" b="b" t="t" l="l"/>
            <a:pathLst>
              <a:path h="2863147" w="2680947">
                <a:moveTo>
                  <a:pt x="0" y="0"/>
                </a:moveTo>
                <a:lnTo>
                  <a:pt x="2680947" y="0"/>
                </a:lnTo>
                <a:lnTo>
                  <a:pt x="2680947" y="2863147"/>
                </a:lnTo>
                <a:lnTo>
                  <a:pt x="0" y="286314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7" id="27"/>
          <p:cNvSpPr/>
          <p:nvPr/>
        </p:nvSpPr>
        <p:spPr>
          <a:xfrm flipH="false" flipV="false" rot="0">
            <a:off x="16260816" y="0"/>
            <a:ext cx="2267675" cy="2057400"/>
          </a:xfrm>
          <a:custGeom>
            <a:avLst/>
            <a:gdLst/>
            <a:ahLst/>
            <a:cxnLst/>
            <a:rect r="r" b="b" t="t" l="l"/>
            <a:pathLst>
              <a:path h="2057400" w="2267675">
                <a:moveTo>
                  <a:pt x="0" y="0"/>
                </a:moveTo>
                <a:lnTo>
                  <a:pt x="2267676" y="0"/>
                </a:lnTo>
                <a:lnTo>
                  <a:pt x="2267676" y="2057400"/>
                </a:lnTo>
                <a:lnTo>
                  <a:pt x="0" y="20574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8" id="28"/>
          <p:cNvSpPr/>
          <p:nvPr/>
        </p:nvSpPr>
        <p:spPr>
          <a:xfrm flipH="false" flipV="false" rot="0">
            <a:off x="8854616" y="9636887"/>
            <a:ext cx="3688585" cy="1300226"/>
          </a:xfrm>
          <a:custGeom>
            <a:avLst/>
            <a:gdLst/>
            <a:ahLst/>
            <a:cxnLst/>
            <a:rect r="r" b="b" t="t" l="l"/>
            <a:pathLst>
              <a:path h="1300226" w="3688585">
                <a:moveTo>
                  <a:pt x="0" y="0"/>
                </a:moveTo>
                <a:lnTo>
                  <a:pt x="3688586" y="0"/>
                </a:lnTo>
                <a:lnTo>
                  <a:pt x="3688586" y="1300226"/>
                </a:lnTo>
                <a:lnTo>
                  <a:pt x="0" y="1300226"/>
                </a:lnTo>
                <a:lnTo>
                  <a:pt x="0" y="0"/>
                </a:lnTo>
                <a:close/>
              </a:path>
            </a:pathLst>
          </a:custGeom>
          <a:blipFill>
            <a:blip r:embed="rId17"/>
            <a:stretch>
              <a:fillRect l="0" t="0" r="0" b="0"/>
            </a:stretch>
          </a:blipFill>
        </p:spPr>
      </p:sp>
      <p:sp>
        <p:nvSpPr>
          <p:cNvPr name="Freeform 29" id="29"/>
          <p:cNvSpPr/>
          <p:nvPr/>
        </p:nvSpPr>
        <p:spPr>
          <a:xfrm flipH="false" flipV="false" rot="0">
            <a:off x="-815593" y="-650113"/>
            <a:ext cx="3688585" cy="1300226"/>
          </a:xfrm>
          <a:custGeom>
            <a:avLst/>
            <a:gdLst/>
            <a:ahLst/>
            <a:cxnLst/>
            <a:rect r="r" b="b" t="t" l="l"/>
            <a:pathLst>
              <a:path h="1300226" w="3688585">
                <a:moveTo>
                  <a:pt x="0" y="0"/>
                </a:moveTo>
                <a:lnTo>
                  <a:pt x="3688586" y="0"/>
                </a:lnTo>
                <a:lnTo>
                  <a:pt x="3688586" y="1300226"/>
                </a:lnTo>
                <a:lnTo>
                  <a:pt x="0" y="1300226"/>
                </a:lnTo>
                <a:lnTo>
                  <a:pt x="0" y="0"/>
                </a:lnTo>
                <a:close/>
              </a:path>
            </a:pathLst>
          </a:custGeom>
          <a:blipFill>
            <a:blip r:embed="rId17"/>
            <a:stretch>
              <a:fillRect l="0" t="0" r="0" b="0"/>
            </a:stretch>
          </a:blipFill>
        </p:spPr>
      </p:sp>
      <p:sp>
        <p:nvSpPr>
          <p:cNvPr name="Freeform 30" id="30"/>
          <p:cNvSpPr/>
          <p:nvPr/>
        </p:nvSpPr>
        <p:spPr>
          <a:xfrm flipH="false" flipV="false" rot="5400000">
            <a:off x="16287396" y="5102217"/>
            <a:ext cx="3013656" cy="1069848"/>
          </a:xfrm>
          <a:custGeom>
            <a:avLst/>
            <a:gdLst/>
            <a:ahLst/>
            <a:cxnLst/>
            <a:rect r="r" b="b" t="t" l="l"/>
            <a:pathLst>
              <a:path h="1069848" w="3013656">
                <a:moveTo>
                  <a:pt x="0" y="0"/>
                </a:moveTo>
                <a:lnTo>
                  <a:pt x="3013656" y="0"/>
                </a:lnTo>
                <a:lnTo>
                  <a:pt x="3013656" y="1069848"/>
                </a:lnTo>
                <a:lnTo>
                  <a:pt x="0" y="10698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1" id="31"/>
          <p:cNvSpPr txBox="true"/>
          <p:nvPr/>
        </p:nvSpPr>
        <p:spPr>
          <a:xfrm rot="0">
            <a:off x="4092404" y="1882042"/>
            <a:ext cx="9365599" cy="1128702"/>
          </a:xfrm>
          <a:prstGeom prst="rect">
            <a:avLst/>
          </a:prstGeom>
        </p:spPr>
        <p:txBody>
          <a:bodyPr anchor="t" rtlCol="false" tIns="0" lIns="0" bIns="0" rIns="0">
            <a:spAutoFit/>
          </a:bodyPr>
          <a:lstStyle/>
          <a:p>
            <a:pPr algn="l" marL="0" indent="0" lvl="0">
              <a:lnSpc>
                <a:spcPts val="9188"/>
              </a:lnSpc>
              <a:spcBef>
                <a:spcPct val="0"/>
              </a:spcBef>
            </a:pPr>
            <a:r>
              <a:rPr lang="en-US" sz="6562">
                <a:solidFill>
                  <a:srgbClr val="000000"/>
                </a:solidFill>
                <a:latin typeface="Repo Bold Bold"/>
              </a:rPr>
              <a:t>Resource Prioritization</a:t>
            </a:r>
          </a:p>
        </p:txBody>
      </p:sp>
      <p:sp>
        <p:nvSpPr>
          <p:cNvPr name="TextBox 32" id="32"/>
          <p:cNvSpPr txBox="true"/>
          <p:nvPr/>
        </p:nvSpPr>
        <p:spPr>
          <a:xfrm rot="0">
            <a:off x="2680947" y="6632393"/>
            <a:ext cx="5867655" cy="1797285"/>
          </a:xfrm>
          <a:prstGeom prst="rect">
            <a:avLst/>
          </a:prstGeom>
        </p:spPr>
        <p:txBody>
          <a:bodyPr anchor="t" rtlCol="false" tIns="0" lIns="0" bIns="0" rIns="0">
            <a:spAutoFit/>
          </a:bodyPr>
          <a:lstStyle/>
          <a:p>
            <a:pPr marL="0" indent="0" lvl="0">
              <a:lnSpc>
                <a:spcPts val="2856"/>
              </a:lnSpc>
              <a:spcBef>
                <a:spcPct val="0"/>
              </a:spcBef>
            </a:pPr>
            <a:r>
              <a:rPr lang="en-US" sz="2040" spc="-20">
                <a:solidFill>
                  <a:srgbClr val="000000"/>
                </a:solidFill>
                <a:latin typeface="DM Sans Italics"/>
              </a:rPr>
              <a:t>In HTTP/1.1, resource prioritization is not a </a:t>
            </a:r>
            <a:r>
              <a:rPr lang="en-US" sz="2040" spc="-20">
                <a:solidFill>
                  <a:srgbClr val="000000"/>
                </a:solidFill>
                <a:latin typeface="DM Sans Italics"/>
              </a:rPr>
              <a:t>built-in feature of the protocol itself. However, web developers and server administrators can influence resource prioritization to some extent through various techniques and strategies.</a:t>
            </a:r>
          </a:p>
        </p:txBody>
      </p:sp>
      <p:sp>
        <p:nvSpPr>
          <p:cNvPr name="TextBox 33" id="33"/>
          <p:cNvSpPr txBox="true"/>
          <p:nvPr/>
        </p:nvSpPr>
        <p:spPr>
          <a:xfrm rot="0">
            <a:off x="2272037" y="5982728"/>
            <a:ext cx="4846798" cy="381348"/>
          </a:xfrm>
          <a:prstGeom prst="rect">
            <a:avLst/>
          </a:prstGeom>
        </p:spPr>
        <p:txBody>
          <a:bodyPr anchor="t" rtlCol="false" tIns="0" lIns="0" bIns="0" rIns="0">
            <a:spAutoFit/>
          </a:bodyPr>
          <a:lstStyle/>
          <a:p>
            <a:pPr>
              <a:lnSpc>
                <a:spcPts val="3247"/>
              </a:lnSpc>
              <a:spcBef>
                <a:spcPct val="0"/>
              </a:spcBef>
            </a:pPr>
            <a:r>
              <a:rPr lang="en-US" sz="2319">
                <a:solidFill>
                  <a:srgbClr val="000000"/>
                </a:solidFill>
                <a:latin typeface="DM Sans Bold"/>
              </a:rPr>
              <a:t>HTTP/1.1 (The Old Workhorse)</a:t>
            </a:r>
          </a:p>
        </p:txBody>
      </p:sp>
      <p:sp>
        <p:nvSpPr>
          <p:cNvPr name="TextBox 34" id="34"/>
          <p:cNvSpPr txBox="true"/>
          <p:nvPr/>
        </p:nvSpPr>
        <p:spPr>
          <a:xfrm rot="0">
            <a:off x="9621326" y="5849639"/>
            <a:ext cx="5177530" cy="381348"/>
          </a:xfrm>
          <a:prstGeom prst="rect">
            <a:avLst/>
          </a:prstGeom>
        </p:spPr>
        <p:txBody>
          <a:bodyPr anchor="t" rtlCol="false" tIns="0" lIns="0" bIns="0" rIns="0">
            <a:spAutoFit/>
          </a:bodyPr>
          <a:lstStyle/>
          <a:p>
            <a:pPr>
              <a:lnSpc>
                <a:spcPts val="3247"/>
              </a:lnSpc>
              <a:spcBef>
                <a:spcPct val="0"/>
              </a:spcBef>
            </a:pPr>
            <a:r>
              <a:rPr lang="en-US" sz="2319">
                <a:solidFill>
                  <a:srgbClr val="000000"/>
                </a:solidFill>
                <a:latin typeface="DM Sans Bold"/>
              </a:rPr>
              <a:t>HTTP/2 (The Modern Marvel)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DAFvKCC3TKA</dc:identifier>
  <dcterms:modified xsi:type="dcterms:W3CDTF">2011-08-01T06:04:30Z</dcterms:modified>
  <cp:revision>1</cp:revision>
  <dc:title>White Creative Doodle Brainstorming Presentation</dc:title>
</cp:coreProperties>
</file>